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446" r:id="rId2"/>
    <p:sldId id="447" r:id="rId3"/>
    <p:sldId id="448" r:id="rId4"/>
    <p:sldId id="453" r:id="rId5"/>
    <p:sldId id="454" r:id="rId6"/>
    <p:sldId id="456" r:id="rId7"/>
    <p:sldId id="449" r:id="rId8"/>
    <p:sldId id="450" r:id="rId9"/>
    <p:sldId id="451" r:id="rId10"/>
    <p:sldId id="452" r:id="rId11"/>
    <p:sldId id="460" r:id="rId12"/>
    <p:sldId id="458" r:id="rId13"/>
    <p:sldId id="462" r:id="rId14"/>
    <p:sldId id="463" r:id="rId15"/>
    <p:sldId id="461" r:id="rId16"/>
    <p:sldId id="464" r:id="rId17"/>
    <p:sldId id="457" r:id="rId18"/>
    <p:sldId id="465" r:id="rId19"/>
  </p:sldIdLst>
  <p:sldSz cx="9144000" cy="6858000" type="screen4x3"/>
  <p:notesSz cx="9866313" cy="6735763"/>
  <p:embeddedFontLst>
    <p:embeddedFont>
      <p:font typeface="Corbel" panose="020B0503020204020204" pitchFamily="34" charset="0"/>
      <p:regular r:id="rId22"/>
      <p:bold r:id="rId23"/>
      <p:italic r:id="rId24"/>
      <p:boldItalic r:id="rId25"/>
    </p:embeddedFont>
    <p:embeddedFont>
      <p:font typeface="Tahoma" panose="020B0604030504040204" pitchFamily="34" charset="0"/>
      <p:regular r:id="rId26"/>
      <p:bold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22" userDrawn="1">
          <p15:clr>
            <a:srgbClr val="A4A3A4"/>
          </p15:clr>
        </p15:guide>
        <p15:guide id="2" pos="31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212121"/>
    <a:srgbClr val="92D050"/>
    <a:srgbClr val="558ED5"/>
    <a:srgbClr val="426363"/>
    <a:srgbClr val="636342"/>
    <a:srgbClr val="3E1716"/>
    <a:srgbClr val="636363"/>
    <a:srgbClr val="424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96" autoAdjust="0"/>
    <p:restoredTop sz="91502" autoAdjust="0"/>
  </p:normalViewPr>
  <p:slideViewPr>
    <p:cSldViewPr>
      <p:cViewPr varScale="1">
        <p:scale>
          <a:sx n="105" d="100"/>
          <a:sy n="105" d="100"/>
        </p:scale>
        <p:origin x="164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9" d="100"/>
          <a:sy n="119" d="100"/>
        </p:scale>
        <p:origin x="-2070" y="-102"/>
      </p:cViewPr>
      <p:guideLst>
        <p:guide orient="horz" pos="2122"/>
        <p:guide pos="31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3"/>
            <a:ext cx="4275561" cy="336631"/>
          </a:xfrm>
          <a:prstGeom prst="rect">
            <a:avLst/>
          </a:prstGeom>
        </p:spPr>
        <p:txBody>
          <a:bodyPr vert="horz" lIns="90293" tIns="45146" rIns="90293" bIns="4514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1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89166" y="3"/>
            <a:ext cx="4275560" cy="336631"/>
          </a:xfrm>
          <a:prstGeom prst="rect">
            <a:avLst/>
          </a:prstGeom>
        </p:spPr>
        <p:txBody>
          <a:bodyPr vert="horz" lIns="90293" tIns="45146" rIns="90293" bIns="4514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100">
                <a:latin typeface="+mn-lt"/>
                <a:ea typeface="+mn-ea"/>
              </a:defRPr>
            </a:lvl1pPr>
          </a:lstStyle>
          <a:p>
            <a:pPr>
              <a:defRPr/>
            </a:pPr>
            <a:fld id="{AAA43DD0-2E2F-437E-BF6F-6AF18DB893A1}" type="datetimeFigureOut">
              <a:rPr lang="ko-KR" altLang="en-US"/>
              <a:pPr>
                <a:defRPr/>
              </a:pPr>
              <a:t>2019-09-09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3" y="6397563"/>
            <a:ext cx="4275561" cy="336631"/>
          </a:xfrm>
          <a:prstGeom prst="rect">
            <a:avLst/>
          </a:prstGeom>
        </p:spPr>
        <p:txBody>
          <a:bodyPr vert="horz" lIns="90293" tIns="45146" rIns="90293" bIns="4514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1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89166" y="6397563"/>
            <a:ext cx="4275560" cy="336631"/>
          </a:xfrm>
          <a:prstGeom prst="rect">
            <a:avLst/>
          </a:prstGeom>
        </p:spPr>
        <p:txBody>
          <a:bodyPr vert="horz" lIns="90293" tIns="45146" rIns="90293" bIns="4514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100">
                <a:latin typeface="+mn-lt"/>
                <a:ea typeface="+mn-ea"/>
              </a:defRPr>
            </a:lvl1pPr>
          </a:lstStyle>
          <a:p>
            <a:pPr>
              <a:defRPr/>
            </a:pPr>
            <a:fld id="{F4B91420-8606-493E-9F6A-B66D4E57168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7903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4273974" cy="336631"/>
          </a:xfrm>
          <a:prstGeom prst="rect">
            <a:avLst/>
          </a:prstGeom>
        </p:spPr>
        <p:txBody>
          <a:bodyPr vert="horz" lIns="90293" tIns="45146" rIns="90293" bIns="4514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1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89166" y="3"/>
            <a:ext cx="4275560" cy="336631"/>
          </a:xfrm>
          <a:prstGeom prst="rect">
            <a:avLst/>
          </a:prstGeom>
        </p:spPr>
        <p:txBody>
          <a:bodyPr vert="horz" lIns="90293" tIns="45146" rIns="90293" bIns="4514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100">
                <a:latin typeface="+mn-lt"/>
                <a:ea typeface="+mn-ea"/>
              </a:defRPr>
            </a:lvl1pPr>
          </a:lstStyle>
          <a:p>
            <a:pPr>
              <a:defRPr/>
            </a:pPr>
            <a:fld id="{AF1AC4AE-DFEB-46B5-B2C5-1726EBC4DFFA}" type="datetimeFigureOut">
              <a:rPr lang="ko-KR" altLang="en-US"/>
              <a:pPr>
                <a:defRPr/>
              </a:pPr>
              <a:t>2019-09-09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48025" y="503238"/>
            <a:ext cx="3370263" cy="2527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293" tIns="45146" rIns="90293" bIns="45146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8380" y="3199566"/>
            <a:ext cx="7889559" cy="3032824"/>
          </a:xfrm>
          <a:prstGeom prst="rect">
            <a:avLst/>
          </a:prstGeom>
        </p:spPr>
        <p:txBody>
          <a:bodyPr vert="horz" lIns="90293" tIns="45146" rIns="90293" bIns="45146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397563"/>
            <a:ext cx="4273974" cy="336631"/>
          </a:xfrm>
          <a:prstGeom prst="rect">
            <a:avLst/>
          </a:prstGeom>
        </p:spPr>
        <p:txBody>
          <a:bodyPr vert="horz" lIns="90293" tIns="45146" rIns="90293" bIns="4514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1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89166" y="6397563"/>
            <a:ext cx="4275560" cy="336631"/>
          </a:xfrm>
          <a:prstGeom prst="rect">
            <a:avLst/>
          </a:prstGeom>
        </p:spPr>
        <p:txBody>
          <a:bodyPr vert="horz" lIns="90293" tIns="45146" rIns="90293" bIns="4514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100">
                <a:latin typeface="+mn-lt"/>
                <a:ea typeface="+mn-ea"/>
              </a:defRPr>
            </a:lvl1pPr>
          </a:lstStyle>
          <a:p>
            <a:pPr>
              <a:defRPr/>
            </a:pPr>
            <a:fld id="{133F5F04-7F3F-489E-8BDF-9E5554D3C2B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5102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3F5F04-7F3F-489E-8BDF-9E5554D3C2B6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506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6"/>
          <p:cNvGrpSpPr>
            <a:grpSpLocks/>
          </p:cNvGrpSpPr>
          <p:nvPr userDrawn="1"/>
        </p:nvGrpSpPr>
        <p:grpSpPr bwMode="auto">
          <a:xfrm>
            <a:off x="0" y="3860800"/>
            <a:ext cx="9145588" cy="252413"/>
            <a:chOff x="-1" y="908720"/>
            <a:chExt cx="9145589" cy="648072"/>
          </a:xfrm>
        </p:grpSpPr>
        <p:sp>
          <p:nvSpPr>
            <p:cNvPr id="4" name="Rectangle 3"/>
            <p:cNvSpPr/>
            <p:nvPr userDrawn="1"/>
          </p:nvSpPr>
          <p:spPr>
            <a:xfrm>
              <a:off x="-1" y="908720"/>
              <a:ext cx="9145589" cy="648072"/>
            </a:xfrm>
            <a:prstGeom prst="rect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-1" y="908720"/>
              <a:ext cx="757238" cy="648072"/>
            </a:xfrm>
            <a:prstGeom prst="rect">
              <a:avLst/>
            </a:prstGeom>
            <a:solidFill>
              <a:srgbClr val="636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549274" y="908720"/>
              <a:ext cx="188913" cy="648072"/>
            </a:xfrm>
            <a:prstGeom prst="rect">
              <a:avLst/>
            </a:prstGeom>
            <a:solidFill>
              <a:srgbClr val="FF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85799" y="908720"/>
              <a:ext cx="127000" cy="648072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777874" y="908720"/>
              <a:ext cx="125413" cy="648072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868362" y="908720"/>
              <a:ext cx="884237" cy="648072"/>
            </a:xfrm>
            <a:prstGeom prst="rect">
              <a:avLst/>
            </a:prstGeom>
            <a:solidFill>
              <a:srgbClr val="42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0" name="부제목 2"/>
          <p:cNvSpPr txBox="1">
            <a:spLocks/>
          </p:cNvSpPr>
          <p:nvPr userDrawn="1"/>
        </p:nvSpPr>
        <p:spPr bwMode="auto">
          <a:xfrm>
            <a:off x="3823323" y="4329113"/>
            <a:ext cx="4960938" cy="149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0" indent="0" algn="r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953735"/>
              </a:buClr>
              <a:buFont typeface="Arial" charset="0"/>
              <a:buNone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itchFamily="2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endParaRPr lang="en-US" altLang="ko-KR" sz="1200" b="0" dirty="0" smtClean="0">
              <a:solidFill>
                <a:srgbClr val="404040"/>
              </a:solidFill>
              <a:latin typeface="Corbel" pitchFamily="34" charset="0"/>
              <a:cs typeface="Tahoma" pitchFamily="34" charset="0"/>
            </a:endParaRPr>
          </a:p>
          <a:p>
            <a:pPr eaLnBrk="1" hangingPunct="1">
              <a:defRPr/>
            </a:pPr>
            <a:endParaRPr lang="en-US" altLang="ko-KR" sz="1200" b="0" dirty="0" smtClean="0">
              <a:solidFill>
                <a:srgbClr val="404040"/>
              </a:solidFill>
              <a:latin typeface="Corbel" pitchFamily="34" charset="0"/>
              <a:cs typeface="Tahoma" pitchFamily="34" charset="0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" y="6165850"/>
            <a:ext cx="946150" cy="354013"/>
          </a:xfrm>
          <a:prstGeom prst="rect">
            <a:avLst/>
          </a:prstGeom>
          <a:noFill/>
          <a:ln>
            <a:noFill/>
          </a:ln>
          <a:effectLst>
            <a:reflection blurRad="76200" stA="65000" endPos="6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http://kucg.korea.ac.kr/renewal/images/KUCG_logo.gi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563" y="6191250"/>
            <a:ext cx="946150" cy="303213"/>
          </a:xfrm>
          <a:prstGeom prst="rect">
            <a:avLst/>
          </a:prstGeom>
          <a:noFill/>
          <a:ln>
            <a:noFill/>
          </a:ln>
          <a:effectLst>
            <a:reflection blurRad="76200" stA="65000" endPos="6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제목 1"/>
          <p:cNvSpPr>
            <a:spLocks noGrp="1"/>
          </p:cNvSpPr>
          <p:nvPr>
            <p:ph type="ctrTitle"/>
          </p:nvPr>
        </p:nvSpPr>
        <p:spPr>
          <a:xfrm>
            <a:off x="323850" y="2187575"/>
            <a:ext cx="7772400" cy="1457325"/>
          </a:xfrm>
          <a:prstGeom prst="rect">
            <a:avLst/>
          </a:prstGeom>
          <a:ln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tlCol="0" anchor="b" anchorCtr="0">
            <a:noAutofit/>
          </a:bodyPr>
          <a:lstStyle>
            <a:lvl1pPr>
              <a:defRPr b="1"/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4612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7372350" y="6597650"/>
            <a:ext cx="1773238" cy="215900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>
              <a:defRPr/>
            </a:pPr>
            <a:r>
              <a:rPr kumimoji="0" lang="en-US" altLang="ko-KR" sz="800" b="1" dirty="0" smtClean="0">
                <a:solidFill>
                  <a:srgbClr val="0D0D0D"/>
                </a:solidFill>
                <a:latin typeface="Corbel" pitchFamily="34" charset="0"/>
                <a:cs typeface="Tahoma" pitchFamily="34" charset="0"/>
              </a:rPr>
              <a:t>Tae-</a:t>
            </a:r>
            <a:r>
              <a:rPr kumimoji="0" lang="en-US" altLang="ko-KR" sz="800" b="1" dirty="0" err="1" smtClean="0">
                <a:solidFill>
                  <a:srgbClr val="0D0D0D"/>
                </a:solidFill>
                <a:latin typeface="Corbel" pitchFamily="34" charset="0"/>
                <a:cs typeface="Tahoma" pitchFamily="34" charset="0"/>
              </a:rPr>
              <a:t>hyeong</a:t>
            </a:r>
            <a:r>
              <a:rPr kumimoji="0" lang="en-US" altLang="ko-KR" sz="800" b="1" dirty="0" smtClean="0">
                <a:solidFill>
                  <a:srgbClr val="0D0D0D"/>
                </a:solidFill>
                <a:latin typeface="Corbel" pitchFamily="34" charset="0"/>
                <a:cs typeface="Tahoma" pitchFamily="34" charset="0"/>
              </a:rPr>
              <a:t> Kim |</a:t>
            </a:r>
            <a:r>
              <a:rPr kumimoji="0" lang="en-US" altLang="ko-KR" sz="800" dirty="0" smtClean="0">
                <a:solidFill>
                  <a:srgbClr val="0D0D0D"/>
                </a:solidFill>
                <a:latin typeface="Corbel" pitchFamily="34" charset="0"/>
                <a:cs typeface="Tahoma" pitchFamily="34" charset="0"/>
              </a:rPr>
              <a:t> 2012. 10. 29 </a:t>
            </a:r>
            <a:r>
              <a:rPr kumimoji="0" lang="en-US" altLang="ko-KR" sz="800" b="1" dirty="0" smtClean="0">
                <a:solidFill>
                  <a:srgbClr val="0D0D0D"/>
                </a:solidFill>
                <a:latin typeface="Corbel" pitchFamily="34" charset="0"/>
                <a:cs typeface="Tahoma" pitchFamily="34" charset="0"/>
              </a:rPr>
              <a:t>|</a:t>
            </a:r>
            <a:r>
              <a:rPr kumimoji="0" lang="en-US" altLang="ko-KR" sz="800" dirty="0" smtClean="0">
                <a:solidFill>
                  <a:srgbClr val="0D0D0D"/>
                </a:solidFill>
                <a:latin typeface="Corbel" pitchFamily="34" charset="0"/>
                <a:cs typeface="Tahoma" pitchFamily="34" charset="0"/>
              </a:rPr>
              <a:t> # </a:t>
            </a:r>
            <a:fld id="{3FBD0745-9E8F-46D7-93B4-6910CF4EE099}" type="slidenum">
              <a:rPr kumimoji="0" lang="ko-KR" altLang="en-US" sz="800" b="1" smtClean="0">
                <a:solidFill>
                  <a:srgbClr val="0D0D0D"/>
                </a:solidFill>
                <a:latin typeface="Corbel" pitchFamily="34" charset="0"/>
                <a:cs typeface="Tahoma" pitchFamily="34" charset="0"/>
              </a:rPr>
              <a:pPr algn="r">
                <a:defRPr/>
              </a:pPr>
              <a:t>‹#›</a:t>
            </a:fld>
            <a:endParaRPr kumimoji="0" lang="en-US" altLang="ko-KR" sz="800" b="1" dirty="0" smtClean="0">
              <a:solidFill>
                <a:srgbClr val="0D0D0D"/>
              </a:solidFill>
              <a:latin typeface="Corbel" pitchFamily="34" charset="0"/>
              <a:cs typeface="Tahoma" pitchFamily="34" charset="0"/>
            </a:endParaRPr>
          </a:p>
        </p:txBody>
      </p:sp>
      <p:grpSp>
        <p:nvGrpSpPr>
          <p:cNvPr id="5" name="Group 7"/>
          <p:cNvGrpSpPr>
            <a:grpSpLocks/>
          </p:cNvGrpSpPr>
          <p:nvPr userDrawn="1"/>
        </p:nvGrpSpPr>
        <p:grpSpPr bwMode="auto">
          <a:xfrm>
            <a:off x="0" y="6524625"/>
            <a:ext cx="9145588" cy="28575"/>
            <a:chOff x="-1" y="6525344"/>
            <a:chExt cx="9145589" cy="45720"/>
          </a:xfrm>
        </p:grpSpPr>
        <p:sp>
          <p:nvSpPr>
            <p:cNvPr id="6" name="Rectangle 5"/>
            <p:cNvSpPr/>
            <p:nvPr userDrawn="1"/>
          </p:nvSpPr>
          <p:spPr>
            <a:xfrm>
              <a:off x="-1" y="6525344"/>
              <a:ext cx="9145589" cy="45720"/>
            </a:xfrm>
            <a:prstGeom prst="rect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-1" y="6525344"/>
              <a:ext cx="757238" cy="45720"/>
            </a:xfrm>
            <a:prstGeom prst="rect">
              <a:avLst/>
            </a:prstGeom>
            <a:solidFill>
              <a:srgbClr val="636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549274" y="6525344"/>
              <a:ext cx="188913" cy="45720"/>
            </a:xfrm>
            <a:prstGeom prst="rect">
              <a:avLst/>
            </a:prstGeom>
            <a:solidFill>
              <a:srgbClr val="FF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85799" y="6525344"/>
              <a:ext cx="127000" cy="45720"/>
            </a:xfrm>
            <a:prstGeom prst="rect">
              <a:avLst/>
            </a:prstGeom>
            <a:solidFill>
              <a:srgbClr val="3E17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777874" y="6525344"/>
              <a:ext cx="125413" cy="45720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868362" y="6525344"/>
              <a:ext cx="884237" cy="45720"/>
            </a:xfrm>
            <a:prstGeom prst="rect">
              <a:avLst/>
            </a:prstGeom>
            <a:solidFill>
              <a:srgbClr val="42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2" name="TextBox 11"/>
          <p:cNvSpPr txBox="1"/>
          <p:nvPr userDrawn="1"/>
        </p:nvSpPr>
        <p:spPr>
          <a:xfrm>
            <a:off x="34925" y="6627813"/>
            <a:ext cx="1717675" cy="15398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000" spc="-80" dirty="0">
                <a:solidFill>
                  <a:srgbClr val="212121"/>
                </a:solidFill>
                <a:latin typeface="Corbel" pitchFamily="34" charset="0"/>
              </a:rPr>
              <a:t>Computer Graphics </a:t>
            </a:r>
            <a:r>
              <a:rPr lang="en-US" sz="1000" spc="-80" dirty="0">
                <a:solidFill>
                  <a:srgbClr val="636363"/>
                </a:solidFill>
                <a:latin typeface="Corbel" pitchFamily="34" charset="0"/>
              </a:rPr>
              <a:t>@ Korea University</a:t>
            </a:r>
          </a:p>
        </p:txBody>
      </p:sp>
      <p:grpSp>
        <p:nvGrpSpPr>
          <p:cNvPr id="13" name="Group 16"/>
          <p:cNvGrpSpPr>
            <a:grpSpLocks/>
          </p:cNvGrpSpPr>
          <p:nvPr userDrawn="1"/>
        </p:nvGrpSpPr>
        <p:grpSpPr bwMode="auto">
          <a:xfrm>
            <a:off x="0" y="1052513"/>
            <a:ext cx="9145588" cy="46037"/>
            <a:chOff x="-1" y="1052736"/>
            <a:chExt cx="9145589" cy="45720"/>
          </a:xfrm>
        </p:grpSpPr>
        <p:sp>
          <p:nvSpPr>
            <p:cNvPr id="14" name="Rectangle 13"/>
            <p:cNvSpPr/>
            <p:nvPr userDrawn="1"/>
          </p:nvSpPr>
          <p:spPr>
            <a:xfrm>
              <a:off x="-1" y="1052736"/>
              <a:ext cx="9145589" cy="45720"/>
            </a:xfrm>
            <a:prstGeom prst="rect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-1" y="1052736"/>
              <a:ext cx="757238" cy="45720"/>
            </a:xfrm>
            <a:prstGeom prst="rect">
              <a:avLst/>
            </a:prstGeom>
            <a:solidFill>
              <a:srgbClr val="636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549274" y="1052736"/>
              <a:ext cx="188913" cy="45720"/>
            </a:xfrm>
            <a:prstGeom prst="rect">
              <a:avLst/>
            </a:prstGeom>
            <a:solidFill>
              <a:srgbClr val="FF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85799" y="1052736"/>
              <a:ext cx="127000" cy="45720"/>
            </a:xfrm>
            <a:prstGeom prst="rect">
              <a:avLst/>
            </a:prstGeom>
            <a:solidFill>
              <a:srgbClr val="3E17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777874" y="1052736"/>
              <a:ext cx="125413" cy="45720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868362" y="1052736"/>
              <a:ext cx="884237" cy="45720"/>
            </a:xfrm>
            <a:prstGeom prst="rect">
              <a:avLst/>
            </a:prstGeom>
            <a:solidFill>
              <a:srgbClr val="42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26" name="제목 1"/>
          <p:cNvSpPr>
            <a:spLocks noGrp="1"/>
          </p:cNvSpPr>
          <p:nvPr>
            <p:ph type="title"/>
          </p:nvPr>
        </p:nvSpPr>
        <p:spPr>
          <a:xfrm>
            <a:off x="323528" y="149000"/>
            <a:ext cx="8516914" cy="79690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3600"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00901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7372350" y="6597650"/>
            <a:ext cx="1773238" cy="215900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>
              <a:defRPr/>
            </a:pPr>
            <a:r>
              <a:rPr kumimoji="0" lang="en-US" altLang="ko-KR" sz="800" b="1" dirty="0" smtClean="0">
                <a:solidFill>
                  <a:srgbClr val="0D0D0D"/>
                </a:solidFill>
                <a:latin typeface="Corbel" pitchFamily="34" charset="0"/>
                <a:cs typeface="Tahoma" pitchFamily="34" charset="0"/>
              </a:rPr>
              <a:t>Tae-</a:t>
            </a:r>
            <a:r>
              <a:rPr kumimoji="0" lang="en-US" altLang="ko-KR" sz="800" b="1" dirty="0" err="1" smtClean="0">
                <a:solidFill>
                  <a:srgbClr val="0D0D0D"/>
                </a:solidFill>
                <a:latin typeface="Corbel" pitchFamily="34" charset="0"/>
                <a:cs typeface="Tahoma" pitchFamily="34" charset="0"/>
              </a:rPr>
              <a:t>hyeong</a:t>
            </a:r>
            <a:r>
              <a:rPr kumimoji="0" lang="en-US" altLang="ko-KR" sz="800" b="1" dirty="0" smtClean="0">
                <a:solidFill>
                  <a:srgbClr val="0D0D0D"/>
                </a:solidFill>
                <a:latin typeface="Corbel" pitchFamily="34" charset="0"/>
                <a:cs typeface="Tahoma" pitchFamily="34" charset="0"/>
              </a:rPr>
              <a:t> Kim |</a:t>
            </a:r>
            <a:r>
              <a:rPr kumimoji="0" lang="en-US" altLang="ko-KR" sz="800" dirty="0" smtClean="0">
                <a:solidFill>
                  <a:srgbClr val="0D0D0D"/>
                </a:solidFill>
                <a:latin typeface="Corbel" pitchFamily="34" charset="0"/>
                <a:cs typeface="Tahoma" pitchFamily="34" charset="0"/>
              </a:rPr>
              <a:t> 2012. 10. 29 </a:t>
            </a:r>
            <a:r>
              <a:rPr kumimoji="0" lang="en-US" altLang="ko-KR" sz="800" b="1" dirty="0" smtClean="0">
                <a:solidFill>
                  <a:srgbClr val="0D0D0D"/>
                </a:solidFill>
                <a:latin typeface="Corbel" pitchFamily="34" charset="0"/>
                <a:cs typeface="Tahoma" pitchFamily="34" charset="0"/>
              </a:rPr>
              <a:t>|</a:t>
            </a:r>
            <a:r>
              <a:rPr kumimoji="0" lang="en-US" altLang="ko-KR" sz="800" dirty="0" smtClean="0">
                <a:solidFill>
                  <a:srgbClr val="0D0D0D"/>
                </a:solidFill>
                <a:latin typeface="Corbel" pitchFamily="34" charset="0"/>
                <a:cs typeface="Tahoma" pitchFamily="34" charset="0"/>
              </a:rPr>
              <a:t> # </a:t>
            </a:r>
            <a:fld id="{CE639A77-9EDA-471E-BBA6-E9E2DE67573C}" type="slidenum">
              <a:rPr kumimoji="0" lang="ko-KR" altLang="en-US" sz="800" b="1" smtClean="0">
                <a:solidFill>
                  <a:srgbClr val="0D0D0D"/>
                </a:solidFill>
                <a:latin typeface="Corbel" pitchFamily="34" charset="0"/>
                <a:cs typeface="Tahoma" pitchFamily="34" charset="0"/>
              </a:rPr>
              <a:pPr algn="r">
                <a:defRPr/>
              </a:pPr>
              <a:t>‹#›</a:t>
            </a:fld>
            <a:endParaRPr kumimoji="0" lang="en-US" altLang="ko-KR" sz="800" b="1" dirty="0" smtClean="0">
              <a:solidFill>
                <a:srgbClr val="0D0D0D"/>
              </a:solidFill>
              <a:latin typeface="Corbel" pitchFamily="34" charset="0"/>
              <a:cs typeface="Tahoma" pitchFamily="34" charset="0"/>
            </a:endParaRPr>
          </a:p>
        </p:txBody>
      </p:sp>
      <p:grpSp>
        <p:nvGrpSpPr>
          <p:cNvPr id="5" name="Group 2"/>
          <p:cNvGrpSpPr>
            <a:grpSpLocks/>
          </p:cNvGrpSpPr>
          <p:nvPr userDrawn="1"/>
        </p:nvGrpSpPr>
        <p:grpSpPr bwMode="auto">
          <a:xfrm>
            <a:off x="0" y="6524625"/>
            <a:ext cx="9145588" cy="28575"/>
            <a:chOff x="-1" y="6525344"/>
            <a:chExt cx="9145589" cy="45720"/>
          </a:xfrm>
        </p:grpSpPr>
        <p:sp>
          <p:nvSpPr>
            <p:cNvPr id="6" name="Rectangle 5"/>
            <p:cNvSpPr/>
            <p:nvPr userDrawn="1"/>
          </p:nvSpPr>
          <p:spPr>
            <a:xfrm>
              <a:off x="-1" y="6525344"/>
              <a:ext cx="9145589" cy="45720"/>
            </a:xfrm>
            <a:prstGeom prst="rect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-1" y="6525344"/>
              <a:ext cx="757238" cy="45720"/>
            </a:xfrm>
            <a:prstGeom prst="rect">
              <a:avLst/>
            </a:prstGeom>
            <a:solidFill>
              <a:srgbClr val="636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549274" y="6525344"/>
              <a:ext cx="188913" cy="45720"/>
            </a:xfrm>
            <a:prstGeom prst="rect">
              <a:avLst/>
            </a:prstGeom>
            <a:solidFill>
              <a:srgbClr val="FF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85799" y="6525344"/>
              <a:ext cx="127000" cy="45720"/>
            </a:xfrm>
            <a:prstGeom prst="rect">
              <a:avLst/>
            </a:prstGeom>
            <a:solidFill>
              <a:srgbClr val="3E17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777874" y="6525344"/>
              <a:ext cx="125413" cy="45720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868362" y="6525344"/>
              <a:ext cx="884237" cy="45720"/>
            </a:xfrm>
            <a:prstGeom prst="rect">
              <a:avLst/>
            </a:prstGeom>
            <a:solidFill>
              <a:srgbClr val="42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2" name="TextBox 11"/>
          <p:cNvSpPr txBox="1"/>
          <p:nvPr userDrawn="1"/>
        </p:nvSpPr>
        <p:spPr>
          <a:xfrm>
            <a:off x="34925" y="6627813"/>
            <a:ext cx="1717675" cy="15398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000" spc="-80" dirty="0">
                <a:solidFill>
                  <a:srgbClr val="212121"/>
                </a:solidFill>
                <a:latin typeface="Corbel" pitchFamily="34" charset="0"/>
              </a:rPr>
              <a:t>Computer Graphics </a:t>
            </a:r>
            <a:r>
              <a:rPr lang="en-US" sz="1000" spc="-80" dirty="0">
                <a:solidFill>
                  <a:srgbClr val="636363"/>
                </a:solidFill>
                <a:latin typeface="Corbel" pitchFamily="34" charset="0"/>
              </a:rPr>
              <a:t>@ Korea University</a:t>
            </a:r>
          </a:p>
        </p:txBody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089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8165834" y="6597650"/>
            <a:ext cx="979755" cy="215444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>
              <a:defRPr/>
            </a:pPr>
            <a:r>
              <a:rPr kumimoji="0" lang="en-US" altLang="ko-KR" sz="800" b="1" dirty="0" smtClean="0">
                <a:solidFill>
                  <a:srgbClr val="0D0D0D"/>
                </a:solidFill>
                <a:latin typeface="Corbel" pitchFamily="34" charset="0"/>
                <a:cs typeface="Tahoma" pitchFamily="34" charset="0"/>
              </a:rPr>
              <a:t>|</a:t>
            </a:r>
            <a:r>
              <a:rPr kumimoji="0" lang="en-US" altLang="ko-KR" sz="800" dirty="0" smtClean="0">
                <a:solidFill>
                  <a:srgbClr val="0D0D0D"/>
                </a:solidFill>
                <a:latin typeface="Corbel" pitchFamily="34" charset="0"/>
                <a:cs typeface="Tahoma" pitchFamily="34" charset="0"/>
              </a:rPr>
              <a:t> </a:t>
            </a:r>
            <a:fld id="{31141E80-2F06-49B3-BC27-3C2806B8BB48}" type="datetime1">
              <a:rPr kumimoji="0" lang="ko-KR" altLang="en-US" sz="800" smtClean="0">
                <a:solidFill>
                  <a:srgbClr val="0D0D0D"/>
                </a:solidFill>
                <a:latin typeface="Corbel" pitchFamily="34" charset="0"/>
                <a:cs typeface="Tahoma" pitchFamily="34" charset="0"/>
              </a:rPr>
              <a:t>2019-09-09</a:t>
            </a:fld>
            <a:r>
              <a:rPr kumimoji="0" lang="en-US" altLang="ko-KR" sz="800" b="1" dirty="0" smtClean="0">
                <a:solidFill>
                  <a:srgbClr val="0D0D0D"/>
                </a:solidFill>
                <a:latin typeface="Corbel" pitchFamily="34" charset="0"/>
                <a:cs typeface="Tahoma" pitchFamily="34" charset="0"/>
              </a:rPr>
              <a:t>|</a:t>
            </a:r>
            <a:r>
              <a:rPr kumimoji="0" lang="en-US" altLang="ko-KR" sz="800" dirty="0" smtClean="0">
                <a:solidFill>
                  <a:srgbClr val="0D0D0D"/>
                </a:solidFill>
                <a:latin typeface="Corbel" pitchFamily="34" charset="0"/>
                <a:cs typeface="Tahoma" pitchFamily="34" charset="0"/>
              </a:rPr>
              <a:t> # </a:t>
            </a:r>
            <a:fld id="{2EAC5CF5-528D-4643-A4F5-D479AEFB7260}" type="slidenum">
              <a:rPr kumimoji="0" lang="ko-KR" altLang="en-US" sz="800" b="1" smtClean="0">
                <a:solidFill>
                  <a:srgbClr val="0D0D0D"/>
                </a:solidFill>
                <a:latin typeface="Corbel" pitchFamily="34" charset="0"/>
                <a:cs typeface="Tahoma" pitchFamily="34" charset="0"/>
              </a:rPr>
              <a:pPr algn="r">
                <a:defRPr/>
              </a:pPr>
              <a:t>‹#›</a:t>
            </a:fld>
            <a:endParaRPr kumimoji="0" lang="en-US" altLang="ko-KR" sz="800" b="1" dirty="0" smtClean="0">
              <a:solidFill>
                <a:srgbClr val="0D0D0D"/>
              </a:solidFill>
              <a:latin typeface="Corbel" pitchFamily="34" charset="0"/>
              <a:cs typeface="Tahoma" pitchFamily="34" charset="0"/>
            </a:endParaRPr>
          </a:p>
        </p:txBody>
      </p:sp>
      <p:grpSp>
        <p:nvGrpSpPr>
          <p:cNvPr id="5" name="Group 7"/>
          <p:cNvGrpSpPr>
            <a:grpSpLocks/>
          </p:cNvGrpSpPr>
          <p:nvPr userDrawn="1"/>
        </p:nvGrpSpPr>
        <p:grpSpPr bwMode="auto">
          <a:xfrm>
            <a:off x="0" y="6524625"/>
            <a:ext cx="9145588" cy="28575"/>
            <a:chOff x="-1" y="6525344"/>
            <a:chExt cx="9145589" cy="45720"/>
          </a:xfrm>
        </p:grpSpPr>
        <p:sp>
          <p:nvSpPr>
            <p:cNvPr id="6" name="Rectangle 5"/>
            <p:cNvSpPr/>
            <p:nvPr userDrawn="1"/>
          </p:nvSpPr>
          <p:spPr>
            <a:xfrm>
              <a:off x="-1" y="6525344"/>
              <a:ext cx="9145589" cy="45720"/>
            </a:xfrm>
            <a:prstGeom prst="rect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-1" y="6525344"/>
              <a:ext cx="757238" cy="45720"/>
            </a:xfrm>
            <a:prstGeom prst="rect">
              <a:avLst/>
            </a:prstGeom>
            <a:solidFill>
              <a:srgbClr val="636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549274" y="6525344"/>
              <a:ext cx="188913" cy="45720"/>
            </a:xfrm>
            <a:prstGeom prst="rect">
              <a:avLst/>
            </a:prstGeom>
            <a:solidFill>
              <a:srgbClr val="FF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85799" y="6525344"/>
              <a:ext cx="127000" cy="45720"/>
            </a:xfrm>
            <a:prstGeom prst="rect">
              <a:avLst/>
            </a:prstGeom>
            <a:solidFill>
              <a:srgbClr val="3E17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777874" y="6525344"/>
              <a:ext cx="125413" cy="45720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868362" y="6525344"/>
              <a:ext cx="884237" cy="45720"/>
            </a:xfrm>
            <a:prstGeom prst="rect">
              <a:avLst/>
            </a:prstGeom>
            <a:solidFill>
              <a:srgbClr val="42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2" name="TextBox 11"/>
          <p:cNvSpPr txBox="1"/>
          <p:nvPr userDrawn="1"/>
        </p:nvSpPr>
        <p:spPr>
          <a:xfrm>
            <a:off x="34925" y="6627813"/>
            <a:ext cx="1717675" cy="15398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000" spc="-80" dirty="0">
                <a:solidFill>
                  <a:srgbClr val="212121"/>
                </a:solidFill>
                <a:latin typeface="Corbel" pitchFamily="34" charset="0"/>
              </a:rPr>
              <a:t>Computer Graphics </a:t>
            </a:r>
            <a:r>
              <a:rPr lang="en-US" sz="1000" spc="-80" dirty="0">
                <a:solidFill>
                  <a:srgbClr val="636363"/>
                </a:solidFill>
                <a:latin typeface="Corbel" pitchFamily="34" charset="0"/>
              </a:rPr>
              <a:t>@ Korea University</a:t>
            </a:r>
          </a:p>
        </p:txBody>
      </p:sp>
      <p:grpSp>
        <p:nvGrpSpPr>
          <p:cNvPr id="13" name="Group 16"/>
          <p:cNvGrpSpPr>
            <a:grpSpLocks/>
          </p:cNvGrpSpPr>
          <p:nvPr userDrawn="1"/>
        </p:nvGrpSpPr>
        <p:grpSpPr bwMode="auto">
          <a:xfrm>
            <a:off x="0" y="1052513"/>
            <a:ext cx="9145588" cy="46037"/>
            <a:chOff x="-1" y="1052736"/>
            <a:chExt cx="9145589" cy="45720"/>
          </a:xfrm>
        </p:grpSpPr>
        <p:sp>
          <p:nvSpPr>
            <p:cNvPr id="14" name="Rectangle 13"/>
            <p:cNvSpPr/>
            <p:nvPr userDrawn="1"/>
          </p:nvSpPr>
          <p:spPr>
            <a:xfrm>
              <a:off x="-1" y="1052736"/>
              <a:ext cx="9145589" cy="45720"/>
            </a:xfrm>
            <a:prstGeom prst="rect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-1" y="1052736"/>
              <a:ext cx="757238" cy="45720"/>
            </a:xfrm>
            <a:prstGeom prst="rect">
              <a:avLst/>
            </a:prstGeom>
            <a:solidFill>
              <a:srgbClr val="636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549274" y="1052736"/>
              <a:ext cx="188913" cy="45720"/>
            </a:xfrm>
            <a:prstGeom prst="rect">
              <a:avLst/>
            </a:prstGeom>
            <a:solidFill>
              <a:srgbClr val="FF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85799" y="1052736"/>
              <a:ext cx="127000" cy="45720"/>
            </a:xfrm>
            <a:prstGeom prst="rect">
              <a:avLst/>
            </a:prstGeom>
            <a:solidFill>
              <a:srgbClr val="3E17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777874" y="1052736"/>
              <a:ext cx="125413" cy="45720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868362" y="1052736"/>
              <a:ext cx="884237" cy="45720"/>
            </a:xfrm>
            <a:prstGeom prst="rect">
              <a:avLst/>
            </a:prstGeom>
            <a:solidFill>
              <a:srgbClr val="42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824536"/>
          </a:xfrm>
          <a:prstGeom prst="rect">
            <a:avLst/>
          </a:prstGeom>
        </p:spPr>
        <p:txBody>
          <a:bodyPr>
            <a:normAutofit/>
          </a:bodyPr>
          <a:lstStyle>
            <a:lvl1pPr latinLnBrk="0">
              <a:lnSpc>
                <a:spcPct val="100000"/>
              </a:lnSpc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latinLnBrk="0">
              <a:lnSpc>
                <a:spcPct val="100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19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latinLnBrk="0">
              <a:lnSpc>
                <a:spcPct val="100000"/>
              </a:lnSpc>
              <a:defRPr sz="1800">
                <a:solidFill>
                  <a:schemeClr val="bg2">
                    <a:lumMod val="50000"/>
                  </a:schemeClr>
                </a:solidFill>
              </a:defRPr>
            </a:lvl3pPr>
            <a:lvl4pPr marL="1600200" indent="-228600" latinLnBrk="0">
              <a:lnSpc>
                <a:spcPct val="100000"/>
              </a:lnSpc>
              <a:buFont typeface="Wingdings" pitchFamily="2" charset="2"/>
              <a:buChar char="§"/>
              <a:defRPr sz="1600">
                <a:solidFill>
                  <a:srgbClr val="426363"/>
                </a:solidFill>
              </a:defRPr>
            </a:lvl4pPr>
            <a:lvl5pPr latinLnBrk="0">
              <a:lnSpc>
                <a:spcPct val="100000"/>
              </a:lnSpc>
              <a:buFont typeface="맑은 고딕" pitchFamily="50" charset="-127"/>
              <a:buChar char="∙"/>
              <a:defRPr sz="16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20" name="제목 1"/>
          <p:cNvSpPr>
            <a:spLocks noGrp="1"/>
          </p:cNvSpPr>
          <p:nvPr>
            <p:ph type="title"/>
          </p:nvPr>
        </p:nvSpPr>
        <p:spPr>
          <a:xfrm>
            <a:off x="323528" y="149000"/>
            <a:ext cx="8516914" cy="79690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3600"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2486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/>
          <p:cNvGrpSpPr>
            <a:grpSpLocks/>
          </p:cNvGrpSpPr>
          <p:nvPr userDrawn="1"/>
        </p:nvGrpSpPr>
        <p:grpSpPr bwMode="auto">
          <a:xfrm flipV="1">
            <a:off x="0" y="5949950"/>
            <a:ext cx="9145588" cy="188913"/>
            <a:chOff x="-1" y="908720"/>
            <a:chExt cx="9145589" cy="648072"/>
          </a:xfrm>
        </p:grpSpPr>
        <p:sp>
          <p:nvSpPr>
            <p:cNvPr id="5" name="Rectangle 4"/>
            <p:cNvSpPr/>
            <p:nvPr userDrawn="1"/>
          </p:nvSpPr>
          <p:spPr>
            <a:xfrm>
              <a:off x="-1" y="908720"/>
              <a:ext cx="9145589" cy="648072"/>
            </a:xfrm>
            <a:prstGeom prst="rect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-1" y="908720"/>
              <a:ext cx="757238" cy="648072"/>
            </a:xfrm>
            <a:prstGeom prst="rect">
              <a:avLst/>
            </a:prstGeom>
            <a:solidFill>
              <a:srgbClr val="636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549274" y="908720"/>
              <a:ext cx="188913" cy="648072"/>
            </a:xfrm>
            <a:prstGeom prst="rect">
              <a:avLst/>
            </a:prstGeom>
            <a:solidFill>
              <a:srgbClr val="FF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685799" y="908720"/>
              <a:ext cx="127000" cy="648072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777874" y="908720"/>
              <a:ext cx="125413" cy="648072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868362" y="908720"/>
              <a:ext cx="884237" cy="648072"/>
            </a:xfrm>
            <a:prstGeom prst="rect">
              <a:avLst/>
            </a:prstGeom>
            <a:solidFill>
              <a:srgbClr val="42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5568256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8144993" y="6597650"/>
            <a:ext cx="1000595" cy="215444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>
              <a:defRPr/>
            </a:pPr>
            <a:r>
              <a:rPr kumimoji="0" lang="en-US" altLang="ko-KR" sz="800" b="1" dirty="0" smtClean="0">
                <a:solidFill>
                  <a:srgbClr val="0D0D0D"/>
                </a:solidFill>
                <a:latin typeface="Corbel" pitchFamily="34" charset="0"/>
                <a:cs typeface="Tahoma" pitchFamily="34" charset="0"/>
              </a:rPr>
              <a:t>|</a:t>
            </a:r>
            <a:r>
              <a:rPr kumimoji="0" lang="en-US" altLang="ko-KR" sz="800" dirty="0" smtClean="0">
                <a:solidFill>
                  <a:srgbClr val="0D0D0D"/>
                </a:solidFill>
                <a:latin typeface="Corbel" pitchFamily="34" charset="0"/>
                <a:cs typeface="Tahoma" pitchFamily="34" charset="0"/>
              </a:rPr>
              <a:t> </a:t>
            </a:r>
            <a:fld id="{31141E80-2F06-49B3-BC27-3C2806B8BB48}" type="datetime1">
              <a:rPr kumimoji="0" lang="ko-KR" altLang="en-US" sz="800" smtClean="0">
                <a:solidFill>
                  <a:srgbClr val="0D0D0D"/>
                </a:solidFill>
                <a:latin typeface="Corbel" pitchFamily="34" charset="0"/>
                <a:cs typeface="Tahoma" pitchFamily="34" charset="0"/>
              </a:rPr>
              <a:pPr algn="r">
                <a:defRPr/>
              </a:pPr>
              <a:t>2019-09-09</a:t>
            </a:fld>
            <a:r>
              <a:rPr kumimoji="0" lang="en-US" altLang="ko-KR" sz="800" dirty="0" smtClean="0">
                <a:solidFill>
                  <a:srgbClr val="0D0D0D"/>
                </a:solidFill>
                <a:latin typeface="Corbel" pitchFamily="34" charset="0"/>
                <a:cs typeface="Tahoma" pitchFamily="34" charset="0"/>
              </a:rPr>
              <a:t> </a:t>
            </a:r>
            <a:r>
              <a:rPr kumimoji="0" lang="en-US" altLang="ko-KR" sz="800" b="1" dirty="0" smtClean="0">
                <a:solidFill>
                  <a:srgbClr val="0D0D0D"/>
                </a:solidFill>
                <a:latin typeface="Corbel" pitchFamily="34" charset="0"/>
                <a:cs typeface="Tahoma" pitchFamily="34" charset="0"/>
              </a:rPr>
              <a:t>|</a:t>
            </a:r>
            <a:r>
              <a:rPr kumimoji="0" lang="en-US" altLang="ko-KR" sz="800" dirty="0" smtClean="0">
                <a:solidFill>
                  <a:srgbClr val="0D0D0D"/>
                </a:solidFill>
                <a:latin typeface="Corbel" pitchFamily="34" charset="0"/>
                <a:cs typeface="Tahoma" pitchFamily="34" charset="0"/>
              </a:rPr>
              <a:t> # </a:t>
            </a:r>
            <a:fld id="{39D57646-ACE9-457B-9AAC-D92497CD99C5}" type="slidenum">
              <a:rPr kumimoji="0" lang="ko-KR" altLang="en-US" sz="800" b="1" smtClean="0">
                <a:solidFill>
                  <a:srgbClr val="0D0D0D"/>
                </a:solidFill>
                <a:latin typeface="Corbel" pitchFamily="34" charset="0"/>
                <a:cs typeface="Tahoma" pitchFamily="34" charset="0"/>
              </a:rPr>
              <a:pPr algn="r">
                <a:defRPr/>
              </a:pPr>
              <a:t>‹#›</a:t>
            </a:fld>
            <a:endParaRPr kumimoji="0" lang="en-US" altLang="ko-KR" sz="800" b="1" dirty="0" smtClean="0">
              <a:solidFill>
                <a:srgbClr val="0D0D0D"/>
              </a:solidFill>
              <a:latin typeface="Corbel" pitchFamily="34" charset="0"/>
              <a:cs typeface="Tahoma" pitchFamily="34" charset="0"/>
            </a:endParaRPr>
          </a:p>
        </p:txBody>
      </p:sp>
      <p:grpSp>
        <p:nvGrpSpPr>
          <p:cNvPr id="6" name="Group 7"/>
          <p:cNvGrpSpPr>
            <a:grpSpLocks/>
          </p:cNvGrpSpPr>
          <p:nvPr userDrawn="1"/>
        </p:nvGrpSpPr>
        <p:grpSpPr bwMode="auto">
          <a:xfrm>
            <a:off x="0" y="6524625"/>
            <a:ext cx="9145588" cy="28575"/>
            <a:chOff x="-1" y="6525344"/>
            <a:chExt cx="9145589" cy="45720"/>
          </a:xfrm>
        </p:grpSpPr>
        <p:sp>
          <p:nvSpPr>
            <p:cNvPr id="7" name="Rectangle 6"/>
            <p:cNvSpPr/>
            <p:nvPr userDrawn="1"/>
          </p:nvSpPr>
          <p:spPr>
            <a:xfrm>
              <a:off x="-1" y="6525344"/>
              <a:ext cx="9145589" cy="45720"/>
            </a:xfrm>
            <a:prstGeom prst="rect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-1" y="6525344"/>
              <a:ext cx="757238" cy="45720"/>
            </a:xfrm>
            <a:prstGeom prst="rect">
              <a:avLst/>
            </a:prstGeom>
            <a:solidFill>
              <a:srgbClr val="636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549274" y="6525344"/>
              <a:ext cx="188913" cy="45720"/>
            </a:xfrm>
            <a:prstGeom prst="rect">
              <a:avLst/>
            </a:prstGeom>
            <a:solidFill>
              <a:srgbClr val="FF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685799" y="6525344"/>
              <a:ext cx="127000" cy="45720"/>
            </a:xfrm>
            <a:prstGeom prst="rect">
              <a:avLst/>
            </a:prstGeom>
            <a:solidFill>
              <a:srgbClr val="3E17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777874" y="6525344"/>
              <a:ext cx="125413" cy="45720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868362" y="6525344"/>
              <a:ext cx="884237" cy="45720"/>
            </a:xfrm>
            <a:prstGeom prst="rect">
              <a:avLst/>
            </a:prstGeom>
            <a:solidFill>
              <a:srgbClr val="42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3" name="TextBox 12"/>
          <p:cNvSpPr txBox="1"/>
          <p:nvPr userDrawn="1"/>
        </p:nvSpPr>
        <p:spPr>
          <a:xfrm>
            <a:off x="34925" y="6627813"/>
            <a:ext cx="1717675" cy="15398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000" spc="-80" dirty="0">
                <a:solidFill>
                  <a:srgbClr val="212121"/>
                </a:solidFill>
                <a:latin typeface="Corbel" pitchFamily="34" charset="0"/>
              </a:rPr>
              <a:t>Computer Graphics </a:t>
            </a:r>
            <a:r>
              <a:rPr lang="en-US" sz="1000" spc="-80" dirty="0">
                <a:solidFill>
                  <a:srgbClr val="636363"/>
                </a:solidFill>
                <a:latin typeface="Corbel" pitchFamily="34" charset="0"/>
              </a:rPr>
              <a:t>@ Korea University</a:t>
            </a:r>
          </a:p>
        </p:txBody>
      </p:sp>
      <p:grpSp>
        <p:nvGrpSpPr>
          <p:cNvPr id="14" name="Group 16"/>
          <p:cNvGrpSpPr>
            <a:grpSpLocks/>
          </p:cNvGrpSpPr>
          <p:nvPr userDrawn="1"/>
        </p:nvGrpSpPr>
        <p:grpSpPr bwMode="auto">
          <a:xfrm>
            <a:off x="0" y="1052513"/>
            <a:ext cx="9145588" cy="46037"/>
            <a:chOff x="-1" y="1052736"/>
            <a:chExt cx="9145589" cy="45720"/>
          </a:xfrm>
        </p:grpSpPr>
        <p:sp>
          <p:nvSpPr>
            <p:cNvPr id="15" name="Rectangle 14"/>
            <p:cNvSpPr/>
            <p:nvPr userDrawn="1"/>
          </p:nvSpPr>
          <p:spPr>
            <a:xfrm>
              <a:off x="-1" y="1052736"/>
              <a:ext cx="9145589" cy="45720"/>
            </a:xfrm>
            <a:prstGeom prst="rect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-1" y="1052736"/>
              <a:ext cx="757238" cy="45720"/>
            </a:xfrm>
            <a:prstGeom prst="rect">
              <a:avLst/>
            </a:prstGeom>
            <a:solidFill>
              <a:srgbClr val="636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549274" y="1052736"/>
              <a:ext cx="188913" cy="45720"/>
            </a:xfrm>
            <a:prstGeom prst="rect">
              <a:avLst/>
            </a:prstGeom>
            <a:solidFill>
              <a:srgbClr val="FF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685799" y="1052736"/>
              <a:ext cx="127000" cy="45720"/>
            </a:xfrm>
            <a:prstGeom prst="rect">
              <a:avLst/>
            </a:prstGeom>
            <a:solidFill>
              <a:srgbClr val="3E17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77874" y="1052736"/>
              <a:ext cx="125413" cy="45720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868362" y="1052736"/>
              <a:ext cx="884237" cy="45720"/>
            </a:xfrm>
            <a:prstGeom prst="rect">
              <a:avLst/>
            </a:prstGeom>
            <a:solidFill>
              <a:srgbClr val="42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30" name="내용 개체 틀 2"/>
          <p:cNvSpPr>
            <a:spLocks noGrp="1"/>
          </p:cNvSpPr>
          <p:nvPr>
            <p:ph idx="10"/>
          </p:nvPr>
        </p:nvSpPr>
        <p:spPr>
          <a:xfrm>
            <a:off x="457994" y="1628800"/>
            <a:ext cx="4041998" cy="4464496"/>
          </a:xfrm>
          <a:prstGeom prst="rect">
            <a:avLst/>
          </a:prstGeom>
        </p:spPr>
        <p:txBody>
          <a:bodyPr>
            <a:normAutofit/>
          </a:bodyPr>
          <a:lstStyle>
            <a:lvl1pPr latinLnBrk="0">
              <a:lnSpc>
                <a:spcPct val="100000"/>
              </a:lnSpc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latinLnBrk="0">
              <a:lnSpc>
                <a:spcPct val="100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19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latinLnBrk="0">
              <a:lnSpc>
                <a:spcPct val="100000"/>
              </a:lnSpc>
              <a:defRPr sz="1800">
                <a:solidFill>
                  <a:schemeClr val="bg2">
                    <a:lumMod val="50000"/>
                  </a:schemeClr>
                </a:solidFill>
              </a:defRPr>
            </a:lvl3pPr>
            <a:lvl4pPr marL="1600200" indent="-228600" latinLnBrk="0">
              <a:lnSpc>
                <a:spcPct val="100000"/>
              </a:lnSpc>
              <a:buFont typeface="Wingdings" pitchFamily="2" charset="2"/>
              <a:buChar char="§"/>
              <a:defRPr sz="1600">
                <a:solidFill>
                  <a:srgbClr val="426363"/>
                </a:solidFill>
              </a:defRPr>
            </a:lvl4pPr>
            <a:lvl5pPr latinLnBrk="0">
              <a:lnSpc>
                <a:spcPct val="100000"/>
              </a:lnSpc>
              <a:buFont typeface="맑은 고딕" pitchFamily="50" charset="-127"/>
              <a:buChar char="∙"/>
              <a:defRPr sz="16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31" name="내용 개체 틀 2"/>
          <p:cNvSpPr>
            <a:spLocks noGrp="1"/>
          </p:cNvSpPr>
          <p:nvPr>
            <p:ph idx="11"/>
          </p:nvPr>
        </p:nvSpPr>
        <p:spPr>
          <a:xfrm>
            <a:off x="4644008" y="1628800"/>
            <a:ext cx="4041998" cy="4464496"/>
          </a:xfrm>
          <a:prstGeom prst="rect">
            <a:avLst/>
          </a:prstGeom>
        </p:spPr>
        <p:txBody>
          <a:bodyPr>
            <a:normAutofit/>
          </a:bodyPr>
          <a:lstStyle>
            <a:lvl1pPr latinLnBrk="0">
              <a:lnSpc>
                <a:spcPct val="100000"/>
              </a:lnSpc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latinLnBrk="0">
              <a:lnSpc>
                <a:spcPct val="100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19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latinLnBrk="0">
              <a:lnSpc>
                <a:spcPct val="100000"/>
              </a:lnSpc>
              <a:defRPr sz="1800">
                <a:solidFill>
                  <a:schemeClr val="bg2">
                    <a:lumMod val="50000"/>
                  </a:schemeClr>
                </a:solidFill>
              </a:defRPr>
            </a:lvl3pPr>
            <a:lvl4pPr marL="1600200" indent="-228600" latinLnBrk="0">
              <a:lnSpc>
                <a:spcPct val="100000"/>
              </a:lnSpc>
              <a:buFont typeface="Wingdings" pitchFamily="2" charset="2"/>
              <a:buChar char="§"/>
              <a:defRPr sz="1600">
                <a:solidFill>
                  <a:srgbClr val="426363"/>
                </a:solidFill>
              </a:defRPr>
            </a:lvl4pPr>
            <a:lvl5pPr latinLnBrk="0">
              <a:lnSpc>
                <a:spcPct val="100000"/>
              </a:lnSpc>
              <a:buFont typeface="맑은 고딕" pitchFamily="50" charset="-127"/>
              <a:buChar char="∙"/>
              <a:defRPr sz="16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32" name="제목 1"/>
          <p:cNvSpPr>
            <a:spLocks noGrp="1"/>
          </p:cNvSpPr>
          <p:nvPr>
            <p:ph type="title"/>
          </p:nvPr>
        </p:nvSpPr>
        <p:spPr>
          <a:xfrm>
            <a:off x="323528" y="149000"/>
            <a:ext cx="8516914" cy="79690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3600"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8823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8124155" y="6597650"/>
            <a:ext cx="1021433" cy="215444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>
              <a:defRPr/>
            </a:pPr>
            <a:r>
              <a:rPr kumimoji="0" lang="en-US" altLang="ko-KR" sz="800" b="1" dirty="0" smtClean="0">
                <a:solidFill>
                  <a:srgbClr val="0D0D0D"/>
                </a:solidFill>
                <a:latin typeface="Corbel" pitchFamily="34" charset="0"/>
                <a:cs typeface="Tahoma" pitchFamily="34" charset="0"/>
              </a:rPr>
              <a:t>|</a:t>
            </a:r>
            <a:r>
              <a:rPr kumimoji="0" lang="en-US" altLang="ko-KR" sz="800" dirty="0" smtClean="0">
                <a:solidFill>
                  <a:srgbClr val="0D0D0D"/>
                </a:solidFill>
                <a:latin typeface="Corbel" pitchFamily="34" charset="0"/>
                <a:cs typeface="Tahoma" pitchFamily="34" charset="0"/>
              </a:rPr>
              <a:t> </a:t>
            </a:r>
            <a:fld id="{31141E80-2F06-49B3-BC27-3C2806B8BB48}" type="datetime1">
              <a:rPr kumimoji="0" lang="ko-KR" altLang="en-US" sz="800" smtClean="0">
                <a:solidFill>
                  <a:srgbClr val="0D0D0D"/>
                </a:solidFill>
                <a:latin typeface="Corbel" pitchFamily="34" charset="0"/>
                <a:cs typeface="Tahoma" pitchFamily="34" charset="0"/>
              </a:rPr>
              <a:pPr algn="r">
                <a:defRPr/>
              </a:pPr>
              <a:t>2019-09-09</a:t>
            </a:fld>
            <a:r>
              <a:rPr kumimoji="0" lang="en-US" altLang="ko-KR" sz="800" dirty="0" smtClean="0">
                <a:solidFill>
                  <a:srgbClr val="0D0D0D"/>
                </a:solidFill>
                <a:latin typeface="Corbel" pitchFamily="34" charset="0"/>
                <a:cs typeface="Tahoma" pitchFamily="34" charset="0"/>
              </a:rPr>
              <a:t> </a:t>
            </a:r>
            <a:r>
              <a:rPr kumimoji="0" lang="en-US" altLang="ko-KR" sz="800" b="1" dirty="0" smtClean="0">
                <a:solidFill>
                  <a:srgbClr val="0D0D0D"/>
                </a:solidFill>
                <a:latin typeface="Corbel" pitchFamily="34" charset="0"/>
                <a:cs typeface="Tahoma" pitchFamily="34" charset="0"/>
              </a:rPr>
              <a:t>|</a:t>
            </a:r>
            <a:r>
              <a:rPr kumimoji="0" lang="en-US" altLang="ko-KR" sz="800" dirty="0" smtClean="0">
                <a:solidFill>
                  <a:srgbClr val="0D0D0D"/>
                </a:solidFill>
                <a:latin typeface="Corbel" pitchFamily="34" charset="0"/>
                <a:cs typeface="Tahoma" pitchFamily="34" charset="0"/>
              </a:rPr>
              <a:t> # </a:t>
            </a:r>
            <a:fld id="{55873288-DEC1-43FD-9A21-86154EEC2D81}" type="slidenum">
              <a:rPr kumimoji="0" lang="ko-KR" altLang="en-US" sz="800" b="1" smtClean="0">
                <a:solidFill>
                  <a:srgbClr val="0D0D0D"/>
                </a:solidFill>
                <a:latin typeface="Corbel" pitchFamily="34" charset="0"/>
                <a:cs typeface="Tahoma" pitchFamily="34" charset="0"/>
              </a:rPr>
              <a:pPr algn="r">
                <a:defRPr/>
              </a:pPr>
              <a:t>‹#›</a:t>
            </a:fld>
            <a:endParaRPr kumimoji="0" lang="en-US" altLang="ko-KR" sz="800" b="1" dirty="0" smtClean="0">
              <a:solidFill>
                <a:srgbClr val="0D0D0D"/>
              </a:solidFill>
              <a:latin typeface="Corbel" pitchFamily="34" charset="0"/>
              <a:cs typeface="Tahoma" pitchFamily="34" charset="0"/>
            </a:endParaRPr>
          </a:p>
        </p:txBody>
      </p:sp>
      <p:grpSp>
        <p:nvGrpSpPr>
          <p:cNvPr id="8" name="Group 2"/>
          <p:cNvGrpSpPr>
            <a:grpSpLocks/>
          </p:cNvGrpSpPr>
          <p:nvPr userDrawn="1"/>
        </p:nvGrpSpPr>
        <p:grpSpPr bwMode="auto">
          <a:xfrm>
            <a:off x="0" y="6524625"/>
            <a:ext cx="9145588" cy="28575"/>
            <a:chOff x="-1" y="6525344"/>
            <a:chExt cx="9145589" cy="45720"/>
          </a:xfrm>
        </p:grpSpPr>
        <p:sp>
          <p:nvSpPr>
            <p:cNvPr id="9" name="Rectangle 8"/>
            <p:cNvSpPr/>
            <p:nvPr userDrawn="1"/>
          </p:nvSpPr>
          <p:spPr>
            <a:xfrm>
              <a:off x="-1" y="6525344"/>
              <a:ext cx="9145589" cy="45720"/>
            </a:xfrm>
            <a:prstGeom prst="rect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-1" y="6525344"/>
              <a:ext cx="757238" cy="45720"/>
            </a:xfrm>
            <a:prstGeom prst="rect">
              <a:avLst/>
            </a:prstGeom>
            <a:solidFill>
              <a:srgbClr val="636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549274" y="6525344"/>
              <a:ext cx="188913" cy="45720"/>
            </a:xfrm>
            <a:prstGeom prst="rect">
              <a:avLst/>
            </a:prstGeom>
            <a:solidFill>
              <a:srgbClr val="FF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85799" y="6525344"/>
              <a:ext cx="127000" cy="45720"/>
            </a:xfrm>
            <a:prstGeom prst="rect">
              <a:avLst/>
            </a:prstGeom>
            <a:solidFill>
              <a:srgbClr val="3E17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777874" y="6525344"/>
              <a:ext cx="125413" cy="45720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868362" y="6525344"/>
              <a:ext cx="884237" cy="45720"/>
            </a:xfrm>
            <a:prstGeom prst="rect">
              <a:avLst/>
            </a:prstGeom>
            <a:solidFill>
              <a:srgbClr val="42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34925" y="6627813"/>
            <a:ext cx="1717675" cy="15398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000" spc="-80" dirty="0">
                <a:solidFill>
                  <a:srgbClr val="212121"/>
                </a:solidFill>
                <a:latin typeface="Corbel" pitchFamily="34" charset="0"/>
              </a:rPr>
              <a:t>Computer Graphics </a:t>
            </a:r>
            <a:r>
              <a:rPr lang="en-US" sz="1000" spc="-80" dirty="0">
                <a:solidFill>
                  <a:srgbClr val="636363"/>
                </a:solidFill>
                <a:latin typeface="Corbel" pitchFamily="34" charset="0"/>
              </a:rPr>
              <a:t>@ Korea University</a:t>
            </a:r>
          </a:p>
        </p:txBody>
      </p:sp>
      <p:grpSp>
        <p:nvGrpSpPr>
          <p:cNvPr id="16" name="Group 16"/>
          <p:cNvGrpSpPr>
            <a:grpSpLocks/>
          </p:cNvGrpSpPr>
          <p:nvPr userDrawn="1"/>
        </p:nvGrpSpPr>
        <p:grpSpPr bwMode="auto">
          <a:xfrm>
            <a:off x="0" y="1052513"/>
            <a:ext cx="9145588" cy="46037"/>
            <a:chOff x="-1" y="1052736"/>
            <a:chExt cx="9145589" cy="45720"/>
          </a:xfrm>
        </p:grpSpPr>
        <p:sp>
          <p:nvSpPr>
            <p:cNvPr id="17" name="Rectangle 16"/>
            <p:cNvSpPr/>
            <p:nvPr userDrawn="1"/>
          </p:nvSpPr>
          <p:spPr>
            <a:xfrm>
              <a:off x="-1" y="1052736"/>
              <a:ext cx="9145589" cy="45720"/>
            </a:xfrm>
            <a:prstGeom prst="rect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-1" y="1052736"/>
              <a:ext cx="757238" cy="45720"/>
            </a:xfrm>
            <a:prstGeom prst="rect">
              <a:avLst/>
            </a:prstGeom>
            <a:solidFill>
              <a:srgbClr val="636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549274" y="1052736"/>
              <a:ext cx="188913" cy="45720"/>
            </a:xfrm>
            <a:prstGeom prst="rect">
              <a:avLst/>
            </a:prstGeom>
            <a:solidFill>
              <a:srgbClr val="FF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685799" y="1052736"/>
              <a:ext cx="127000" cy="45720"/>
            </a:xfrm>
            <a:prstGeom prst="rect">
              <a:avLst/>
            </a:prstGeom>
            <a:solidFill>
              <a:srgbClr val="3E17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777874" y="1052736"/>
              <a:ext cx="125413" cy="45720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868362" y="1052736"/>
              <a:ext cx="884237" cy="45720"/>
            </a:xfrm>
            <a:prstGeom prst="rect">
              <a:avLst/>
            </a:prstGeom>
            <a:solidFill>
              <a:srgbClr val="42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solidFill>
            <a:srgbClr val="636342"/>
          </a:solidFill>
        </p:spPr>
        <p:txBody>
          <a:bodyPr anchor="ctr" anchorCtr="0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solidFill>
            <a:srgbClr val="426363"/>
          </a:solidFill>
        </p:spPr>
        <p:txBody>
          <a:bodyPr anchor="ctr" anchorCtr="0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xfrm>
            <a:off x="323528" y="149000"/>
            <a:ext cx="8516914" cy="79690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3600"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4" name="내용 개체 틀 2"/>
          <p:cNvSpPr>
            <a:spLocks noGrp="1"/>
          </p:cNvSpPr>
          <p:nvPr>
            <p:ph idx="10"/>
          </p:nvPr>
        </p:nvSpPr>
        <p:spPr>
          <a:xfrm>
            <a:off x="457994" y="2348880"/>
            <a:ext cx="4041998" cy="3744416"/>
          </a:xfrm>
          <a:prstGeom prst="rect">
            <a:avLst/>
          </a:prstGeom>
        </p:spPr>
        <p:txBody>
          <a:bodyPr>
            <a:normAutofit/>
          </a:bodyPr>
          <a:lstStyle>
            <a:lvl1pPr latinLnBrk="0">
              <a:lnSpc>
                <a:spcPct val="100000"/>
              </a:lnSpc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latinLnBrk="0">
              <a:lnSpc>
                <a:spcPct val="100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19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latinLnBrk="0">
              <a:lnSpc>
                <a:spcPct val="100000"/>
              </a:lnSpc>
              <a:defRPr sz="1800">
                <a:solidFill>
                  <a:schemeClr val="bg2">
                    <a:lumMod val="50000"/>
                  </a:schemeClr>
                </a:solidFill>
              </a:defRPr>
            </a:lvl3pPr>
            <a:lvl4pPr marL="1600200" indent="-228600" latinLnBrk="0">
              <a:lnSpc>
                <a:spcPct val="100000"/>
              </a:lnSpc>
              <a:buFont typeface="Wingdings" pitchFamily="2" charset="2"/>
              <a:buChar char="§"/>
              <a:defRPr sz="1600">
                <a:solidFill>
                  <a:srgbClr val="426363"/>
                </a:solidFill>
              </a:defRPr>
            </a:lvl4pPr>
            <a:lvl5pPr latinLnBrk="0">
              <a:lnSpc>
                <a:spcPct val="100000"/>
              </a:lnSpc>
              <a:buFont typeface="맑은 고딕" pitchFamily="50" charset="-127"/>
              <a:buChar char="∙"/>
              <a:defRPr sz="16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35" name="내용 개체 틀 2"/>
          <p:cNvSpPr>
            <a:spLocks noGrp="1"/>
          </p:cNvSpPr>
          <p:nvPr>
            <p:ph idx="11"/>
          </p:nvPr>
        </p:nvSpPr>
        <p:spPr>
          <a:xfrm>
            <a:off x="4644008" y="2348880"/>
            <a:ext cx="4041998" cy="3744416"/>
          </a:xfrm>
          <a:prstGeom prst="rect">
            <a:avLst/>
          </a:prstGeom>
        </p:spPr>
        <p:txBody>
          <a:bodyPr>
            <a:normAutofit/>
          </a:bodyPr>
          <a:lstStyle>
            <a:lvl1pPr latinLnBrk="0">
              <a:lnSpc>
                <a:spcPct val="100000"/>
              </a:lnSpc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latinLnBrk="0">
              <a:lnSpc>
                <a:spcPct val="100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19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latinLnBrk="0">
              <a:lnSpc>
                <a:spcPct val="100000"/>
              </a:lnSpc>
              <a:defRPr sz="1800">
                <a:solidFill>
                  <a:schemeClr val="bg2">
                    <a:lumMod val="50000"/>
                  </a:schemeClr>
                </a:solidFill>
              </a:defRPr>
            </a:lvl3pPr>
            <a:lvl4pPr marL="1600200" indent="-228600" latinLnBrk="0">
              <a:lnSpc>
                <a:spcPct val="100000"/>
              </a:lnSpc>
              <a:buFont typeface="Wingdings" pitchFamily="2" charset="2"/>
              <a:buChar char="§"/>
              <a:defRPr sz="1600">
                <a:solidFill>
                  <a:srgbClr val="426363"/>
                </a:solidFill>
              </a:defRPr>
            </a:lvl4pPr>
            <a:lvl5pPr latinLnBrk="0">
              <a:lnSpc>
                <a:spcPct val="100000"/>
              </a:lnSpc>
              <a:buFont typeface="맑은 고딕" pitchFamily="50" charset="-127"/>
              <a:buChar char="∙"/>
              <a:defRPr sz="16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8263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8124155" y="6597650"/>
            <a:ext cx="1021433" cy="215444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>
              <a:defRPr/>
            </a:pPr>
            <a:r>
              <a:rPr kumimoji="0" lang="en-US" altLang="ko-KR" sz="800" b="1" dirty="0" smtClean="0">
                <a:solidFill>
                  <a:srgbClr val="0D0D0D"/>
                </a:solidFill>
                <a:latin typeface="Corbel" pitchFamily="34" charset="0"/>
                <a:cs typeface="Tahoma" pitchFamily="34" charset="0"/>
              </a:rPr>
              <a:t>|</a:t>
            </a:r>
            <a:r>
              <a:rPr kumimoji="0" lang="ko-KR" altLang="en-US" sz="800" dirty="0" smtClean="0">
                <a:solidFill>
                  <a:srgbClr val="0D0D0D"/>
                </a:solidFill>
                <a:latin typeface="Corbel" pitchFamily="34" charset="0"/>
                <a:cs typeface="Tahoma" pitchFamily="34" charset="0"/>
              </a:rPr>
              <a:t> </a:t>
            </a:r>
            <a:fld id="{31141E80-2F06-49B3-BC27-3C2806B8BB48}" type="datetime1">
              <a:rPr kumimoji="0" lang="ko-KR" altLang="en-US" sz="800" smtClean="0">
                <a:solidFill>
                  <a:srgbClr val="0D0D0D"/>
                </a:solidFill>
                <a:latin typeface="Corbel" pitchFamily="34" charset="0"/>
                <a:cs typeface="Tahoma" pitchFamily="34" charset="0"/>
              </a:rPr>
              <a:pPr algn="r">
                <a:defRPr/>
              </a:pPr>
              <a:t>2019-09-09</a:t>
            </a:fld>
            <a:r>
              <a:rPr kumimoji="0" lang="ko-KR" altLang="en-US" sz="800" dirty="0" smtClean="0">
                <a:solidFill>
                  <a:srgbClr val="0D0D0D"/>
                </a:solidFill>
                <a:latin typeface="Corbel" pitchFamily="34" charset="0"/>
                <a:cs typeface="Tahoma" pitchFamily="34" charset="0"/>
              </a:rPr>
              <a:t> </a:t>
            </a:r>
            <a:r>
              <a:rPr kumimoji="0" lang="en-US" altLang="ko-KR" sz="800" b="1" dirty="0" smtClean="0">
                <a:solidFill>
                  <a:srgbClr val="0D0D0D"/>
                </a:solidFill>
                <a:latin typeface="Corbel" pitchFamily="34" charset="0"/>
                <a:cs typeface="Tahoma" pitchFamily="34" charset="0"/>
              </a:rPr>
              <a:t>|</a:t>
            </a:r>
            <a:r>
              <a:rPr kumimoji="0" lang="en-US" altLang="ko-KR" sz="800" dirty="0" smtClean="0">
                <a:solidFill>
                  <a:srgbClr val="0D0D0D"/>
                </a:solidFill>
                <a:latin typeface="Corbel" pitchFamily="34" charset="0"/>
                <a:cs typeface="Tahoma" pitchFamily="34" charset="0"/>
              </a:rPr>
              <a:t> # </a:t>
            </a:r>
            <a:fld id="{3FE775E3-96E1-4FC2-BAE8-555DFBCD6DD2}" type="slidenum">
              <a:rPr kumimoji="0" lang="ko-KR" altLang="en-US" sz="800" b="1" smtClean="0">
                <a:solidFill>
                  <a:srgbClr val="0D0D0D"/>
                </a:solidFill>
                <a:latin typeface="Corbel" pitchFamily="34" charset="0"/>
                <a:cs typeface="Tahoma" pitchFamily="34" charset="0"/>
              </a:rPr>
              <a:pPr algn="r">
                <a:defRPr/>
              </a:pPr>
              <a:t>‹#›</a:t>
            </a:fld>
            <a:endParaRPr kumimoji="0" lang="en-US" altLang="ko-KR" sz="800" b="1" dirty="0" smtClean="0">
              <a:solidFill>
                <a:srgbClr val="0D0D0D"/>
              </a:solidFill>
              <a:latin typeface="Corbel" pitchFamily="34" charset="0"/>
              <a:cs typeface="Tahoma" pitchFamily="34" charset="0"/>
            </a:endParaRPr>
          </a:p>
        </p:txBody>
      </p:sp>
      <p:grpSp>
        <p:nvGrpSpPr>
          <p:cNvPr id="4" name="Group 7"/>
          <p:cNvGrpSpPr>
            <a:grpSpLocks/>
          </p:cNvGrpSpPr>
          <p:nvPr userDrawn="1"/>
        </p:nvGrpSpPr>
        <p:grpSpPr bwMode="auto">
          <a:xfrm>
            <a:off x="0" y="6524625"/>
            <a:ext cx="9145588" cy="28575"/>
            <a:chOff x="-1" y="6525344"/>
            <a:chExt cx="9145589" cy="45720"/>
          </a:xfrm>
        </p:grpSpPr>
        <p:sp>
          <p:nvSpPr>
            <p:cNvPr id="5" name="Rectangle 4"/>
            <p:cNvSpPr/>
            <p:nvPr userDrawn="1"/>
          </p:nvSpPr>
          <p:spPr>
            <a:xfrm>
              <a:off x="-1" y="6525344"/>
              <a:ext cx="9145589" cy="45720"/>
            </a:xfrm>
            <a:prstGeom prst="rect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-1" y="6525344"/>
              <a:ext cx="757238" cy="45720"/>
            </a:xfrm>
            <a:prstGeom prst="rect">
              <a:avLst/>
            </a:prstGeom>
            <a:solidFill>
              <a:srgbClr val="636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549274" y="6525344"/>
              <a:ext cx="188913" cy="45720"/>
            </a:xfrm>
            <a:prstGeom prst="rect">
              <a:avLst/>
            </a:prstGeom>
            <a:solidFill>
              <a:srgbClr val="FF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685799" y="6525344"/>
              <a:ext cx="127000" cy="45720"/>
            </a:xfrm>
            <a:prstGeom prst="rect">
              <a:avLst/>
            </a:prstGeom>
            <a:solidFill>
              <a:srgbClr val="3E17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777874" y="6525344"/>
              <a:ext cx="125413" cy="45720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868362" y="6525344"/>
              <a:ext cx="884237" cy="45720"/>
            </a:xfrm>
            <a:prstGeom prst="rect">
              <a:avLst/>
            </a:prstGeom>
            <a:solidFill>
              <a:srgbClr val="42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34925" y="6627813"/>
            <a:ext cx="1717675" cy="15398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000" spc="-80" dirty="0">
                <a:solidFill>
                  <a:srgbClr val="212121"/>
                </a:solidFill>
                <a:latin typeface="Corbel" pitchFamily="34" charset="0"/>
              </a:rPr>
              <a:t>Computer Graphics </a:t>
            </a:r>
            <a:r>
              <a:rPr lang="en-US" sz="1000" spc="-80" dirty="0">
                <a:solidFill>
                  <a:srgbClr val="636363"/>
                </a:solidFill>
                <a:latin typeface="Corbel" pitchFamily="34" charset="0"/>
              </a:rPr>
              <a:t>@ Korea University</a:t>
            </a:r>
          </a:p>
        </p:txBody>
      </p:sp>
      <p:grpSp>
        <p:nvGrpSpPr>
          <p:cNvPr id="12" name="Group 10"/>
          <p:cNvGrpSpPr>
            <a:grpSpLocks/>
          </p:cNvGrpSpPr>
          <p:nvPr userDrawn="1"/>
        </p:nvGrpSpPr>
        <p:grpSpPr bwMode="auto">
          <a:xfrm>
            <a:off x="0" y="1052513"/>
            <a:ext cx="9145588" cy="46037"/>
            <a:chOff x="-1" y="1052736"/>
            <a:chExt cx="9145589" cy="45720"/>
          </a:xfrm>
        </p:grpSpPr>
        <p:sp>
          <p:nvSpPr>
            <p:cNvPr id="13" name="Rectangle 12"/>
            <p:cNvSpPr/>
            <p:nvPr userDrawn="1"/>
          </p:nvSpPr>
          <p:spPr>
            <a:xfrm>
              <a:off x="-1" y="1052736"/>
              <a:ext cx="9145589" cy="45720"/>
            </a:xfrm>
            <a:prstGeom prst="rect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-1" y="1052736"/>
              <a:ext cx="757238" cy="45720"/>
            </a:xfrm>
            <a:prstGeom prst="rect">
              <a:avLst/>
            </a:prstGeom>
            <a:solidFill>
              <a:srgbClr val="636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549274" y="1052736"/>
              <a:ext cx="188913" cy="45720"/>
            </a:xfrm>
            <a:prstGeom prst="rect">
              <a:avLst/>
            </a:prstGeom>
            <a:solidFill>
              <a:srgbClr val="FF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85799" y="1052736"/>
              <a:ext cx="127000" cy="45720"/>
            </a:xfrm>
            <a:prstGeom prst="rect">
              <a:avLst/>
            </a:prstGeom>
            <a:solidFill>
              <a:srgbClr val="3E17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777874" y="1052736"/>
              <a:ext cx="125413" cy="45720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868362" y="1052736"/>
              <a:ext cx="884237" cy="45720"/>
            </a:xfrm>
            <a:prstGeom prst="rect">
              <a:avLst/>
            </a:prstGeom>
            <a:solidFill>
              <a:srgbClr val="42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323528" y="149000"/>
            <a:ext cx="8516914" cy="79690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3600"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2138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8124155" y="6597650"/>
            <a:ext cx="1021433" cy="215444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>
              <a:defRPr/>
            </a:pPr>
            <a:r>
              <a:rPr kumimoji="0" lang="en-US" altLang="ko-KR" sz="800" b="1" dirty="0" smtClean="0">
                <a:solidFill>
                  <a:srgbClr val="0D0D0D"/>
                </a:solidFill>
                <a:latin typeface="Corbel" pitchFamily="34" charset="0"/>
                <a:cs typeface="Tahoma" pitchFamily="34" charset="0"/>
              </a:rPr>
              <a:t>|</a:t>
            </a:r>
            <a:r>
              <a:rPr kumimoji="0" lang="en-US" altLang="ko-KR" sz="800" dirty="0" smtClean="0">
                <a:solidFill>
                  <a:srgbClr val="0D0D0D"/>
                </a:solidFill>
                <a:latin typeface="Corbel" pitchFamily="34" charset="0"/>
                <a:cs typeface="Tahoma" pitchFamily="34" charset="0"/>
              </a:rPr>
              <a:t> </a:t>
            </a:r>
            <a:fld id="{31141E80-2F06-49B3-BC27-3C2806B8BB48}" type="datetime1">
              <a:rPr kumimoji="0" lang="ko-KR" altLang="en-US" sz="800" smtClean="0">
                <a:solidFill>
                  <a:srgbClr val="0D0D0D"/>
                </a:solidFill>
                <a:latin typeface="Corbel" pitchFamily="34" charset="0"/>
                <a:cs typeface="Tahoma" pitchFamily="34" charset="0"/>
              </a:rPr>
              <a:pPr algn="r">
                <a:defRPr/>
              </a:pPr>
              <a:t>2019-09-09</a:t>
            </a:fld>
            <a:r>
              <a:rPr kumimoji="0" lang="ko-KR" altLang="en-US" sz="800" dirty="0" smtClean="0">
                <a:solidFill>
                  <a:srgbClr val="0D0D0D"/>
                </a:solidFill>
                <a:latin typeface="Corbel" pitchFamily="34" charset="0"/>
                <a:cs typeface="Tahoma" pitchFamily="34" charset="0"/>
              </a:rPr>
              <a:t> </a:t>
            </a:r>
            <a:r>
              <a:rPr kumimoji="0" lang="en-US" altLang="ko-KR" sz="800" b="1" dirty="0" smtClean="0">
                <a:solidFill>
                  <a:srgbClr val="0D0D0D"/>
                </a:solidFill>
                <a:latin typeface="Corbel" pitchFamily="34" charset="0"/>
                <a:cs typeface="Tahoma" pitchFamily="34" charset="0"/>
              </a:rPr>
              <a:t>|</a:t>
            </a:r>
            <a:r>
              <a:rPr kumimoji="0" lang="en-US" altLang="ko-KR" sz="800" dirty="0" smtClean="0">
                <a:solidFill>
                  <a:srgbClr val="0D0D0D"/>
                </a:solidFill>
                <a:latin typeface="Corbel" pitchFamily="34" charset="0"/>
                <a:cs typeface="Tahoma" pitchFamily="34" charset="0"/>
              </a:rPr>
              <a:t> # </a:t>
            </a:r>
            <a:fld id="{4B8747F2-8108-4E45-B9C6-78A5077859BB}" type="slidenum">
              <a:rPr kumimoji="0" lang="ko-KR" altLang="en-US" sz="800" b="1" smtClean="0">
                <a:solidFill>
                  <a:srgbClr val="0D0D0D"/>
                </a:solidFill>
                <a:latin typeface="Corbel" pitchFamily="34" charset="0"/>
                <a:cs typeface="Tahoma" pitchFamily="34" charset="0"/>
              </a:rPr>
              <a:pPr algn="r">
                <a:defRPr/>
              </a:pPr>
              <a:t>‹#›</a:t>
            </a:fld>
            <a:endParaRPr kumimoji="0" lang="en-US" altLang="ko-KR" sz="800" b="1" dirty="0" smtClean="0">
              <a:solidFill>
                <a:srgbClr val="0D0D0D"/>
              </a:solidFill>
              <a:latin typeface="Corbel" pitchFamily="34" charset="0"/>
              <a:cs typeface="Tahoma" pitchFamily="34" charset="0"/>
            </a:endParaRPr>
          </a:p>
        </p:txBody>
      </p:sp>
      <p:grpSp>
        <p:nvGrpSpPr>
          <p:cNvPr id="3" name="Group 7"/>
          <p:cNvGrpSpPr>
            <a:grpSpLocks/>
          </p:cNvGrpSpPr>
          <p:nvPr userDrawn="1"/>
        </p:nvGrpSpPr>
        <p:grpSpPr bwMode="auto">
          <a:xfrm>
            <a:off x="0" y="6524625"/>
            <a:ext cx="9145588" cy="28575"/>
            <a:chOff x="-1" y="6525344"/>
            <a:chExt cx="9145589" cy="45720"/>
          </a:xfrm>
        </p:grpSpPr>
        <p:sp>
          <p:nvSpPr>
            <p:cNvPr id="4" name="Rectangle 3"/>
            <p:cNvSpPr/>
            <p:nvPr userDrawn="1"/>
          </p:nvSpPr>
          <p:spPr>
            <a:xfrm>
              <a:off x="-1" y="6525344"/>
              <a:ext cx="9145589" cy="45720"/>
            </a:xfrm>
            <a:prstGeom prst="rect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-1" y="6525344"/>
              <a:ext cx="757238" cy="45720"/>
            </a:xfrm>
            <a:prstGeom prst="rect">
              <a:avLst/>
            </a:prstGeom>
            <a:solidFill>
              <a:srgbClr val="636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549274" y="6525344"/>
              <a:ext cx="188913" cy="45720"/>
            </a:xfrm>
            <a:prstGeom prst="rect">
              <a:avLst/>
            </a:prstGeom>
            <a:solidFill>
              <a:srgbClr val="FF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85799" y="6525344"/>
              <a:ext cx="127000" cy="45720"/>
            </a:xfrm>
            <a:prstGeom prst="rect">
              <a:avLst/>
            </a:prstGeom>
            <a:solidFill>
              <a:srgbClr val="3E17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777874" y="6525344"/>
              <a:ext cx="125413" cy="45720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868362" y="6525344"/>
              <a:ext cx="884237" cy="45720"/>
            </a:xfrm>
            <a:prstGeom prst="rect">
              <a:avLst/>
            </a:prstGeom>
            <a:solidFill>
              <a:srgbClr val="42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0" name="TextBox 9"/>
          <p:cNvSpPr txBox="1"/>
          <p:nvPr userDrawn="1"/>
        </p:nvSpPr>
        <p:spPr>
          <a:xfrm>
            <a:off x="34925" y="6627813"/>
            <a:ext cx="1717675" cy="15398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000" spc="-80" dirty="0">
                <a:solidFill>
                  <a:srgbClr val="212121"/>
                </a:solidFill>
                <a:latin typeface="Corbel" pitchFamily="34" charset="0"/>
              </a:rPr>
              <a:t>Computer Graphics </a:t>
            </a:r>
            <a:r>
              <a:rPr lang="en-US" sz="1000" spc="-80" dirty="0">
                <a:solidFill>
                  <a:srgbClr val="636363"/>
                </a:solidFill>
                <a:latin typeface="Corbel" pitchFamily="34" charset="0"/>
              </a:rPr>
              <a:t>@ Korea University</a:t>
            </a:r>
          </a:p>
        </p:txBody>
      </p:sp>
    </p:spTree>
    <p:extLst>
      <p:ext uri="{BB962C8B-B14F-4D97-AF65-F5344CB8AC3E}">
        <p14:creationId xmlns:p14="http://schemas.microsoft.com/office/powerpoint/2010/main" val="18390524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7372350" y="6597650"/>
            <a:ext cx="1773238" cy="215900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>
              <a:defRPr/>
            </a:pPr>
            <a:r>
              <a:rPr kumimoji="0" lang="en-US" altLang="ko-KR" sz="800" b="1" dirty="0" smtClean="0">
                <a:solidFill>
                  <a:srgbClr val="0D0D0D"/>
                </a:solidFill>
                <a:latin typeface="Corbel" pitchFamily="34" charset="0"/>
                <a:cs typeface="Tahoma" pitchFamily="34" charset="0"/>
              </a:rPr>
              <a:t>Tae-</a:t>
            </a:r>
            <a:r>
              <a:rPr kumimoji="0" lang="en-US" altLang="ko-KR" sz="800" b="1" dirty="0" err="1" smtClean="0">
                <a:solidFill>
                  <a:srgbClr val="0D0D0D"/>
                </a:solidFill>
                <a:latin typeface="Corbel" pitchFamily="34" charset="0"/>
                <a:cs typeface="Tahoma" pitchFamily="34" charset="0"/>
              </a:rPr>
              <a:t>hyeong</a:t>
            </a:r>
            <a:r>
              <a:rPr kumimoji="0" lang="en-US" altLang="ko-KR" sz="800" b="1" dirty="0" smtClean="0">
                <a:solidFill>
                  <a:srgbClr val="0D0D0D"/>
                </a:solidFill>
                <a:latin typeface="Corbel" pitchFamily="34" charset="0"/>
                <a:cs typeface="Tahoma" pitchFamily="34" charset="0"/>
              </a:rPr>
              <a:t> Kim |</a:t>
            </a:r>
            <a:r>
              <a:rPr kumimoji="0" lang="en-US" altLang="ko-KR" sz="800" dirty="0" smtClean="0">
                <a:solidFill>
                  <a:srgbClr val="0D0D0D"/>
                </a:solidFill>
                <a:latin typeface="Corbel" pitchFamily="34" charset="0"/>
                <a:cs typeface="Tahoma" pitchFamily="34" charset="0"/>
              </a:rPr>
              <a:t> 2012. 10. 29 </a:t>
            </a:r>
            <a:r>
              <a:rPr kumimoji="0" lang="en-US" altLang="ko-KR" sz="800" b="1" dirty="0" smtClean="0">
                <a:solidFill>
                  <a:srgbClr val="0D0D0D"/>
                </a:solidFill>
                <a:latin typeface="Corbel" pitchFamily="34" charset="0"/>
                <a:cs typeface="Tahoma" pitchFamily="34" charset="0"/>
              </a:rPr>
              <a:t>|</a:t>
            </a:r>
            <a:r>
              <a:rPr kumimoji="0" lang="en-US" altLang="ko-KR" sz="800" dirty="0" smtClean="0">
                <a:solidFill>
                  <a:srgbClr val="0D0D0D"/>
                </a:solidFill>
                <a:latin typeface="Corbel" pitchFamily="34" charset="0"/>
                <a:cs typeface="Tahoma" pitchFamily="34" charset="0"/>
              </a:rPr>
              <a:t> # </a:t>
            </a:r>
            <a:fld id="{31E9D8F9-A92B-4197-A637-5F93C8513393}" type="slidenum">
              <a:rPr kumimoji="0" lang="ko-KR" altLang="en-US" sz="800" b="1" smtClean="0">
                <a:solidFill>
                  <a:srgbClr val="0D0D0D"/>
                </a:solidFill>
                <a:latin typeface="Corbel" pitchFamily="34" charset="0"/>
                <a:cs typeface="Tahoma" pitchFamily="34" charset="0"/>
              </a:rPr>
              <a:pPr algn="r">
                <a:defRPr/>
              </a:pPr>
              <a:t>‹#›</a:t>
            </a:fld>
            <a:endParaRPr kumimoji="0" lang="en-US" altLang="ko-KR" sz="800" b="1" dirty="0" smtClean="0">
              <a:solidFill>
                <a:srgbClr val="0D0D0D"/>
              </a:solidFill>
              <a:latin typeface="Corbel" pitchFamily="34" charset="0"/>
              <a:cs typeface="Tahoma" pitchFamily="34" charset="0"/>
            </a:endParaRPr>
          </a:p>
        </p:txBody>
      </p:sp>
      <p:grpSp>
        <p:nvGrpSpPr>
          <p:cNvPr id="6" name="Group 7"/>
          <p:cNvGrpSpPr>
            <a:grpSpLocks/>
          </p:cNvGrpSpPr>
          <p:nvPr userDrawn="1"/>
        </p:nvGrpSpPr>
        <p:grpSpPr bwMode="auto">
          <a:xfrm>
            <a:off x="0" y="6524625"/>
            <a:ext cx="9145588" cy="28575"/>
            <a:chOff x="-1" y="6525344"/>
            <a:chExt cx="9145589" cy="45720"/>
          </a:xfrm>
        </p:grpSpPr>
        <p:sp>
          <p:nvSpPr>
            <p:cNvPr id="7" name="Rectangle 6"/>
            <p:cNvSpPr/>
            <p:nvPr userDrawn="1"/>
          </p:nvSpPr>
          <p:spPr>
            <a:xfrm>
              <a:off x="-1" y="6525344"/>
              <a:ext cx="9145589" cy="45720"/>
            </a:xfrm>
            <a:prstGeom prst="rect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-1" y="6525344"/>
              <a:ext cx="757238" cy="45720"/>
            </a:xfrm>
            <a:prstGeom prst="rect">
              <a:avLst/>
            </a:prstGeom>
            <a:solidFill>
              <a:srgbClr val="636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549274" y="6525344"/>
              <a:ext cx="188913" cy="45720"/>
            </a:xfrm>
            <a:prstGeom prst="rect">
              <a:avLst/>
            </a:prstGeom>
            <a:solidFill>
              <a:srgbClr val="FF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685799" y="6525344"/>
              <a:ext cx="127000" cy="45720"/>
            </a:xfrm>
            <a:prstGeom prst="rect">
              <a:avLst/>
            </a:prstGeom>
            <a:solidFill>
              <a:srgbClr val="3E17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777874" y="6525344"/>
              <a:ext cx="125413" cy="45720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868362" y="6525344"/>
              <a:ext cx="884237" cy="45720"/>
            </a:xfrm>
            <a:prstGeom prst="rect">
              <a:avLst/>
            </a:prstGeom>
            <a:solidFill>
              <a:srgbClr val="42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3" name="TextBox 12"/>
          <p:cNvSpPr txBox="1"/>
          <p:nvPr userDrawn="1"/>
        </p:nvSpPr>
        <p:spPr>
          <a:xfrm>
            <a:off x="34925" y="6627813"/>
            <a:ext cx="1717675" cy="15398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000" spc="-80" dirty="0">
                <a:solidFill>
                  <a:srgbClr val="212121"/>
                </a:solidFill>
                <a:latin typeface="Corbel" pitchFamily="34" charset="0"/>
              </a:rPr>
              <a:t>Computer Graphics </a:t>
            </a:r>
            <a:r>
              <a:rPr lang="en-US" sz="1000" spc="-80" dirty="0">
                <a:solidFill>
                  <a:srgbClr val="636363"/>
                </a:solidFill>
                <a:latin typeface="Corbel" pitchFamily="34" charset="0"/>
              </a:rPr>
              <a:t>@ Korea University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9871923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7372350" y="6597650"/>
            <a:ext cx="1773238" cy="215900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>
              <a:defRPr/>
            </a:pPr>
            <a:r>
              <a:rPr kumimoji="0" lang="en-US" altLang="ko-KR" sz="800" b="1" dirty="0" smtClean="0">
                <a:solidFill>
                  <a:srgbClr val="0D0D0D"/>
                </a:solidFill>
                <a:latin typeface="Corbel" pitchFamily="34" charset="0"/>
                <a:cs typeface="Tahoma" pitchFamily="34" charset="0"/>
              </a:rPr>
              <a:t>Tae-</a:t>
            </a:r>
            <a:r>
              <a:rPr kumimoji="0" lang="en-US" altLang="ko-KR" sz="800" b="1" dirty="0" err="1" smtClean="0">
                <a:solidFill>
                  <a:srgbClr val="0D0D0D"/>
                </a:solidFill>
                <a:latin typeface="Corbel" pitchFamily="34" charset="0"/>
                <a:cs typeface="Tahoma" pitchFamily="34" charset="0"/>
              </a:rPr>
              <a:t>hyeong</a:t>
            </a:r>
            <a:r>
              <a:rPr kumimoji="0" lang="en-US" altLang="ko-KR" sz="800" b="1" dirty="0" smtClean="0">
                <a:solidFill>
                  <a:srgbClr val="0D0D0D"/>
                </a:solidFill>
                <a:latin typeface="Corbel" pitchFamily="34" charset="0"/>
                <a:cs typeface="Tahoma" pitchFamily="34" charset="0"/>
              </a:rPr>
              <a:t> Kim |</a:t>
            </a:r>
            <a:r>
              <a:rPr kumimoji="0" lang="en-US" altLang="ko-KR" sz="800" dirty="0" smtClean="0">
                <a:solidFill>
                  <a:srgbClr val="0D0D0D"/>
                </a:solidFill>
                <a:latin typeface="Corbel" pitchFamily="34" charset="0"/>
                <a:cs typeface="Tahoma" pitchFamily="34" charset="0"/>
              </a:rPr>
              <a:t> 2012. 10. 29 </a:t>
            </a:r>
            <a:r>
              <a:rPr kumimoji="0" lang="en-US" altLang="ko-KR" sz="800" b="1" dirty="0" smtClean="0">
                <a:solidFill>
                  <a:srgbClr val="0D0D0D"/>
                </a:solidFill>
                <a:latin typeface="Corbel" pitchFamily="34" charset="0"/>
                <a:cs typeface="Tahoma" pitchFamily="34" charset="0"/>
              </a:rPr>
              <a:t>|</a:t>
            </a:r>
            <a:r>
              <a:rPr kumimoji="0" lang="en-US" altLang="ko-KR" sz="800" dirty="0" smtClean="0">
                <a:solidFill>
                  <a:srgbClr val="0D0D0D"/>
                </a:solidFill>
                <a:latin typeface="Corbel" pitchFamily="34" charset="0"/>
                <a:cs typeface="Tahoma" pitchFamily="34" charset="0"/>
              </a:rPr>
              <a:t> # </a:t>
            </a:r>
            <a:fld id="{79B51A1F-6B56-444D-AAEA-E5A22312A7E4}" type="slidenum">
              <a:rPr kumimoji="0" lang="ko-KR" altLang="en-US" sz="800" b="1" smtClean="0">
                <a:solidFill>
                  <a:srgbClr val="0D0D0D"/>
                </a:solidFill>
                <a:latin typeface="Corbel" pitchFamily="34" charset="0"/>
                <a:cs typeface="Tahoma" pitchFamily="34" charset="0"/>
              </a:rPr>
              <a:pPr algn="r">
                <a:defRPr/>
              </a:pPr>
              <a:t>‹#›</a:t>
            </a:fld>
            <a:endParaRPr kumimoji="0" lang="en-US" altLang="ko-KR" sz="800" b="1" dirty="0" smtClean="0">
              <a:solidFill>
                <a:srgbClr val="0D0D0D"/>
              </a:solidFill>
              <a:latin typeface="Corbel" pitchFamily="34" charset="0"/>
              <a:cs typeface="Tahoma" pitchFamily="34" charset="0"/>
            </a:endParaRPr>
          </a:p>
        </p:txBody>
      </p:sp>
      <p:grpSp>
        <p:nvGrpSpPr>
          <p:cNvPr id="6" name="Group 7"/>
          <p:cNvGrpSpPr>
            <a:grpSpLocks/>
          </p:cNvGrpSpPr>
          <p:nvPr userDrawn="1"/>
        </p:nvGrpSpPr>
        <p:grpSpPr bwMode="auto">
          <a:xfrm>
            <a:off x="0" y="6524625"/>
            <a:ext cx="9145588" cy="28575"/>
            <a:chOff x="-1" y="6525344"/>
            <a:chExt cx="9145589" cy="45720"/>
          </a:xfrm>
        </p:grpSpPr>
        <p:sp>
          <p:nvSpPr>
            <p:cNvPr id="7" name="Rectangle 6"/>
            <p:cNvSpPr/>
            <p:nvPr userDrawn="1"/>
          </p:nvSpPr>
          <p:spPr>
            <a:xfrm>
              <a:off x="-1" y="6525344"/>
              <a:ext cx="9145589" cy="45720"/>
            </a:xfrm>
            <a:prstGeom prst="rect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-1" y="6525344"/>
              <a:ext cx="757238" cy="45720"/>
            </a:xfrm>
            <a:prstGeom prst="rect">
              <a:avLst/>
            </a:prstGeom>
            <a:solidFill>
              <a:srgbClr val="636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549274" y="6525344"/>
              <a:ext cx="188913" cy="45720"/>
            </a:xfrm>
            <a:prstGeom prst="rect">
              <a:avLst/>
            </a:prstGeom>
            <a:solidFill>
              <a:srgbClr val="FF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685799" y="6525344"/>
              <a:ext cx="127000" cy="45720"/>
            </a:xfrm>
            <a:prstGeom prst="rect">
              <a:avLst/>
            </a:prstGeom>
            <a:solidFill>
              <a:srgbClr val="3E17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777874" y="6525344"/>
              <a:ext cx="125413" cy="45720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868362" y="6525344"/>
              <a:ext cx="884237" cy="45720"/>
            </a:xfrm>
            <a:prstGeom prst="rect">
              <a:avLst/>
            </a:prstGeom>
            <a:solidFill>
              <a:srgbClr val="42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3" name="TextBox 12"/>
          <p:cNvSpPr txBox="1"/>
          <p:nvPr userDrawn="1"/>
        </p:nvSpPr>
        <p:spPr>
          <a:xfrm>
            <a:off x="34925" y="6627813"/>
            <a:ext cx="1717675" cy="15398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000" spc="-80" dirty="0">
                <a:solidFill>
                  <a:srgbClr val="212121"/>
                </a:solidFill>
                <a:latin typeface="Corbel" pitchFamily="34" charset="0"/>
              </a:rPr>
              <a:t>Computer Graphics </a:t>
            </a:r>
            <a:r>
              <a:rPr lang="en-US" sz="1000" spc="-80" dirty="0">
                <a:solidFill>
                  <a:srgbClr val="636363"/>
                </a:solidFill>
                <a:latin typeface="Corbel" pitchFamily="34" charset="0"/>
              </a:rPr>
              <a:t>@ Korea University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2842137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397" r:id="rId1"/>
    <p:sldLayoutId id="2147484398" r:id="rId2"/>
    <p:sldLayoutId id="2147484399" r:id="rId3"/>
    <p:sldLayoutId id="2147484400" r:id="rId4"/>
    <p:sldLayoutId id="2147484401" r:id="rId5"/>
    <p:sldLayoutId id="2147484402" r:id="rId6"/>
    <p:sldLayoutId id="2147484403" r:id="rId7"/>
    <p:sldLayoutId id="2147484404" r:id="rId8"/>
    <p:sldLayoutId id="2147484405" r:id="rId9"/>
    <p:sldLayoutId id="2147484406" r:id="rId10"/>
    <p:sldLayoutId id="2147484407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600" kern="1200">
          <a:solidFill>
            <a:srgbClr val="404040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953735"/>
        </a:buClr>
        <a:buFont typeface="Arial" charset="0"/>
        <a:buChar char="•"/>
        <a:defRPr sz="2800" b="1" kern="1200">
          <a:solidFill>
            <a:srgbClr val="404040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§"/>
        <a:defRPr sz="2400" kern="12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force2d.net/b2dtut/" TargetMode="External"/><Relationship Id="rId2" Type="http://schemas.openxmlformats.org/officeDocument/2006/relationships/hyperlink" Target="https://box2d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MsRROjQJxuo&amp;list=PLRqwX-V7Uu6Zy4FyZtCHsZc_K0BrXzxf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11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365104"/>
            <a:ext cx="7772400" cy="1362075"/>
          </a:xfrm>
        </p:spPr>
        <p:txBody>
          <a:bodyPr/>
          <a:lstStyle/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PA #1 : Rigid Body Simulation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392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Sensor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를 설정 후 부력을 구현하여 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Water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 표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현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000" dirty="0"/>
              <a:t>추가 구현 사항</a:t>
            </a:r>
            <a:r>
              <a:rPr lang="en-US" altLang="ko-KR" sz="3200" dirty="0"/>
              <a:t/>
            </a:r>
            <a:br>
              <a:rPr lang="en-US" altLang="ko-KR" sz="3200" dirty="0"/>
            </a:br>
            <a:r>
              <a:rPr lang="en-US" altLang="ko-KR" sz="3200" dirty="0" smtClean="0"/>
              <a:t>Water </a:t>
            </a:r>
            <a:r>
              <a:rPr lang="ko-KR" altLang="en-US" sz="3200" dirty="0" smtClean="0"/>
              <a:t>구현</a:t>
            </a:r>
            <a:endParaRPr lang="ko-KR" altLang="en-US" sz="3200" dirty="0"/>
          </a:p>
        </p:txBody>
      </p:sp>
      <p:pic>
        <p:nvPicPr>
          <p:cNvPr id="4" name="concept_level_libgdx_box2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7649" y="2608109"/>
            <a:ext cx="6048672" cy="362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8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코드 구조도</a:t>
            </a:r>
            <a:endParaRPr lang="ko-KR" altLang="en-US" dirty="0"/>
          </a:p>
        </p:txBody>
      </p:sp>
      <p:sp>
        <p:nvSpPr>
          <p:cNvPr id="44" name="직사각형 43"/>
          <p:cNvSpPr/>
          <p:nvPr/>
        </p:nvSpPr>
        <p:spPr>
          <a:xfrm>
            <a:off x="6123660" y="1340768"/>
            <a:ext cx="2921114" cy="4824536"/>
          </a:xfrm>
          <a:prstGeom prst="rect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6150202" y="1340768"/>
            <a:ext cx="168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Main()</a:t>
            </a:r>
            <a:endParaRPr lang="ko-KR" altLang="en-US" b="1" dirty="0"/>
          </a:p>
        </p:txBody>
      </p:sp>
      <p:sp>
        <p:nvSpPr>
          <p:cNvPr id="46" name="직사각형 45"/>
          <p:cNvSpPr/>
          <p:nvPr/>
        </p:nvSpPr>
        <p:spPr>
          <a:xfrm>
            <a:off x="6236462" y="3501008"/>
            <a:ext cx="2664296" cy="79208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3206036" y="2475550"/>
            <a:ext cx="2623502" cy="18442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127704" y="1250278"/>
            <a:ext cx="2640464" cy="4915026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3158749" y="2475550"/>
            <a:ext cx="168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Render()</a:t>
            </a:r>
            <a:endParaRPr lang="ko-KR" altLang="en-US" b="1" dirty="0"/>
          </a:p>
        </p:txBody>
      </p:sp>
      <p:sp>
        <p:nvSpPr>
          <p:cNvPr id="51" name="직사각형 50"/>
          <p:cNvSpPr/>
          <p:nvPr/>
        </p:nvSpPr>
        <p:spPr>
          <a:xfrm>
            <a:off x="3210019" y="4416718"/>
            <a:ext cx="2623502" cy="792088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3207219" y="5377785"/>
            <a:ext cx="2623502" cy="792088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3162732" y="4432975"/>
            <a:ext cx="168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keyboard()</a:t>
            </a:r>
            <a:endParaRPr lang="ko-KR" altLang="en-US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3166138" y="5390348"/>
            <a:ext cx="168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update()</a:t>
            </a:r>
            <a:endParaRPr lang="ko-KR" altLang="en-US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6240660" y="3468498"/>
            <a:ext cx="2372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glutDisplayFunc</a:t>
            </a:r>
            <a:r>
              <a:rPr lang="en-US" altLang="ko-KR" b="1" dirty="0" smtClean="0"/>
              <a:t>()</a:t>
            </a:r>
            <a:endParaRPr lang="ko-KR" altLang="en-US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6240981" y="3845971"/>
            <a:ext cx="168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Render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cxnSp>
        <p:nvCxnSpPr>
          <p:cNvPr id="58" name="직선 화살표 연결선 57"/>
          <p:cNvCxnSpPr/>
          <p:nvPr/>
        </p:nvCxnSpPr>
        <p:spPr>
          <a:xfrm>
            <a:off x="5829538" y="3917338"/>
            <a:ext cx="406924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6236462" y="4352327"/>
            <a:ext cx="2664296" cy="79208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6240660" y="4319817"/>
            <a:ext cx="2372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glutKeyBoardFunc</a:t>
            </a:r>
            <a:r>
              <a:rPr lang="en-US" altLang="ko-KR" b="1" dirty="0" smtClean="0"/>
              <a:t>()</a:t>
            </a:r>
            <a:endParaRPr lang="ko-KR" altLang="en-US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6240981" y="4697290"/>
            <a:ext cx="168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keyboard()</a:t>
            </a:r>
            <a:endParaRPr lang="ko-KR" altLang="en-US" dirty="0"/>
          </a:p>
        </p:txBody>
      </p:sp>
      <p:sp>
        <p:nvSpPr>
          <p:cNvPr id="65" name="직사각형 64"/>
          <p:cNvSpPr/>
          <p:nvPr/>
        </p:nvSpPr>
        <p:spPr>
          <a:xfrm>
            <a:off x="6236462" y="5213595"/>
            <a:ext cx="2664296" cy="79208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6240660" y="5181085"/>
            <a:ext cx="2372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glutTimerFunc</a:t>
            </a:r>
            <a:r>
              <a:rPr lang="en-US" altLang="ko-KR" b="1" dirty="0" smtClean="0"/>
              <a:t>()</a:t>
            </a:r>
            <a:endParaRPr lang="ko-KR" altLang="en-US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6240981" y="5558558"/>
            <a:ext cx="168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update()</a:t>
            </a:r>
            <a:endParaRPr lang="ko-KR" alt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131110" y="1258578"/>
            <a:ext cx="168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Setup()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247235" y="2813023"/>
            <a:ext cx="23042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Body-&gt;</a:t>
            </a:r>
            <a:r>
              <a:rPr lang="en-US" altLang="ko-KR" dirty="0" err="1" smtClean="0"/>
              <a:t>GetPosition</a:t>
            </a:r>
            <a:r>
              <a:rPr lang="en-US" altLang="ko-KR" dirty="0" smtClean="0"/>
              <a:t>()</a:t>
            </a:r>
          </a:p>
          <a:p>
            <a:r>
              <a:rPr lang="en-US" altLang="ko-KR" dirty="0" smtClean="0"/>
              <a:t>Body-&gt;</a:t>
            </a:r>
            <a:r>
              <a:rPr lang="en-US" altLang="ko-KR" dirty="0" err="1" smtClean="0"/>
              <a:t>GetAngle</a:t>
            </a:r>
            <a:r>
              <a:rPr lang="en-US" altLang="ko-KR" dirty="0" smtClean="0"/>
              <a:t>()</a:t>
            </a:r>
          </a:p>
          <a:p>
            <a:r>
              <a:rPr lang="en-US" altLang="ko-KR" dirty="0" err="1" smtClean="0"/>
              <a:t>glBegin</a:t>
            </a:r>
            <a:r>
              <a:rPr lang="en-US" altLang="ko-KR" dirty="0" smtClean="0"/>
              <a:t>(mode)</a:t>
            </a:r>
          </a:p>
          <a:p>
            <a:r>
              <a:rPr lang="en-US" altLang="ko-KR" dirty="0" smtClean="0"/>
              <a:t>{</a:t>
            </a:r>
            <a:r>
              <a:rPr lang="en-US" altLang="ko-KR" dirty="0" err="1" smtClean="0"/>
              <a:t>shape.vertices</a:t>
            </a:r>
            <a:r>
              <a:rPr lang="en-US" altLang="ko-KR" dirty="0" smtClean="0"/>
              <a:t>}</a:t>
            </a:r>
          </a:p>
          <a:p>
            <a:r>
              <a:rPr lang="en-US" altLang="ko-KR" dirty="0" err="1" smtClean="0"/>
              <a:t>glEnd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cxnSp>
        <p:nvCxnSpPr>
          <p:cNvPr id="82" name="직선 화살표 연결선 81"/>
          <p:cNvCxnSpPr/>
          <p:nvPr/>
        </p:nvCxnSpPr>
        <p:spPr>
          <a:xfrm>
            <a:off x="5838040" y="4761890"/>
            <a:ext cx="406924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>
            <a:off x="5824936" y="5743223"/>
            <a:ext cx="406924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6228184" y="1700808"/>
            <a:ext cx="2664296" cy="79208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/>
          <p:nvPr/>
        </p:nvSpPr>
        <p:spPr>
          <a:xfrm>
            <a:off x="6232703" y="1691516"/>
            <a:ext cx="168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Setup()</a:t>
            </a:r>
            <a:endParaRPr lang="ko-KR" altLang="en-US" dirty="0"/>
          </a:p>
        </p:txBody>
      </p:sp>
      <p:cxnSp>
        <p:nvCxnSpPr>
          <p:cNvPr id="86" name="직선 화살표 연결선 85"/>
          <p:cNvCxnSpPr/>
          <p:nvPr/>
        </p:nvCxnSpPr>
        <p:spPr>
          <a:xfrm>
            <a:off x="2768168" y="1877960"/>
            <a:ext cx="346369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/>
          <p:cNvSpPr/>
          <p:nvPr/>
        </p:nvSpPr>
        <p:spPr>
          <a:xfrm>
            <a:off x="198624" y="1700808"/>
            <a:ext cx="2482395" cy="550553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51337" y="1717065"/>
            <a:ext cx="1596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World</a:t>
            </a:r>
            <a:endParaRPr lang="ko-KR" altLang="en-US" dirty="0"/>
          </a:p>
        </p:txBody>
      </p:sp>
      <p:grpSp>
        <p:nvGrpSpPr>
          <p:cNvPr id="104" name="그룹 103"/>
          <p:cNvGrpSpPr/>
          <p:nvPr/>
        </p:nvGrpSpPr>
        <p:grpSpPr>
          <a:xfrm>
            <a:off x="151337" y="3212976"/>
            <a:ext cx="2529682" cy="749485"/>
            <a:chOff x="151337" y="3356992"/>
            <a:chExt cx="2529682" cy="749485"/>
          </a:xfrm>
        </p:grpSpPr>
        <p:sp>
          <p:nvSpPr>
            <p:cNvPr id="92" name="직사각형 91"/>
            <p:cNvSpPr/>
            <p:nvPr/>
          </p:nvSpPr>
          <p:spPr>
            <a:xfrm>
              <a:off x="198624" y="3356992"/>
              <a:ext cx="2482395" cy="749485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51337" y="3373249"/>
              <a:ext cx="15966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Shape</a:t>
              </a: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151369" y="2328233"/>
            <a:ext cx="2529682" cy="821224"/>
            <a:chOff x="151369" y="2492896"/>
            <a:chExt cx="2529682" cy="821224"/>
          </a:xfrm>
        </p:grpSpPr>
        <p:sp>
          <p:nvSpPr>
            <p:cNvPr id="90" name="직사각형 89"/>
            <p:cNvSpPr/>
            <p:nvPr/>
          </p:nvSpPr>
          <p:spPr>
            <a:xfrm>
              <a:off x="198656" y="2492896"/>
              <a:ext cx="2482395" cy="812735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51369" y="2509153"/>
              <a:ext cx="15966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Body</a:t>
              </a:r>
              <a:endParaRPr lang="ko-KR" altLang="en-US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29651" y="2790900"/>
              <a:ext cx="15966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type</a:t>
              </a:r>
            </a:p>
            <a:p>
              <a:r>
                <a:rPr lang="en-US" altLang="ko-KR" sz="1400" dirty="0" smtClean="0"/>
                <a:t>position</a:t>
              </a:r>
              <a:endParaRPr lang="ko-KR" altLang="en-US" sz="1400" dirty="0"/>
            </a:p>
          </p:txBody>
        </p:sp>
      </p:grpSp>
      <p:grpSp>
        <p:nvGrpSpPr>
          <p:cNvPr id="105" name="그룹 104"/>
          <p:cNvGrpSpPr/>
          <p:nvPr/>
        </p:nvGrpSpPr>
        <p:grpSpPr>
          <a:xfrm>
            <a:off x="151337" y="4025980"/>
            <a:ext cx="2529682" cy="1440751"/>
            <a:chOff x="151337" y="4149080"/>
            <a:chExt cx="2529682" cy="1440751"/>
          </a:xfrm>
        </p:grpSpPr>
        <p:sp>
          <p:nvSpPr>
            <p:cNvPr id="96" name="직사각형 95"/>
            <p:cNvSpPr/>
            <p:nvPr/>
          </p:nvSpPr>
          <p:spPr>
            <a:xfrm>
              <a:off x="198624" y="4149080"/>
              <a:ext cx="2482395" cy="1244249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51337" y="4165337"/>
              <a:ext cx="15966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Fixture</a:t>
              </a:r>
              <a:endParaRPr lang="ko-KR" altLang="en-US" dirty="0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323528" y="4420280"/>
              <a:ext cx="159663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density</a:t>
              </a:r>
            </a:p>
            <a:p>
              <a:r>
                <a:rPr lang="en-US" altLang="ko-KR" sz="1400" dirty="0" smtClean="0"/>
                <a:t>friction</a:t>
              </a:r>
            </a:p>
            <a:p>
              <a:r>
                <a:rPr lang="en-US" altLang="ko-KR" sz="1400" dirty="0" smtClean="0"/>
                <a:t>restitution</a:t>
              </a:r>
            </a:p>
            <a:p>
              <a:r>
                <a:rPr lang="en-US" altLang="ko-KR" sz="1400" dirty="0" err="1" smtClean="0"/>
                <a:t>isSensor</a:t>
              </a:r>
              <a:endParaRPr lang="en-US" altLang="ko-KR" sz="1400" dirty="0"/>
            </a:p>
            <a:p>
              <a:endParaRPr lang="ko-KR" altLang="en-US" sz="1400" dirty="0"/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151337" y="5319496"/>
            <a:ext cx="2529682" cy="749485"/>
            <a:chOff x="151337" y="5441342"/>
            <a:chExt cx="2529682" cy="749485"/>
          </a:xfrm>
        </p:grpSpPr>
        <p:sp>
          <p:nvSpPr>
            <p:cNvPr id="100" name="직사각형 99"/>
            <p:cNvSpPr/>
            <p:nvPr/>
          </p:nvSpPr>
          <p:spPr>
            <a:xfrm>
              <a:off x="198624" y="5441342"/>
              <a:ext cx="2482395" cy="749485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51337" y="5457599"/>
              <a:ext cx="15966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Joint</a:t>
              </a:r>
            </a:p>
          </p:txBody>
        </p:sp>
      </p:grpSp>
      <p:cxnSp>
        <p:nvCxnSpPr>
          <p:cNvPr id="112" name="직선 화살표 연결선 111"/>
          <p:cNvCxnSpPr/>
          <p:nvPr/>
        </p:nvCxnSpPr>
        <p:spPr>
          <a:xfrm flipV="1">
            <a:off x="2681019" y="3835517"/>
            <a:ext cx="56621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/>
          <p:cNvCxnSpPr/>
          <p:nvPr/>
        </p:nvCxnSpPr>
        <p:spPr>
          <a:xfrm flipV="1">
            <a:off x="2663534" y="2996988"/>
            <a:ext cx="56621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3247235" y="5694238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World-&gt;Step()</a:t>
            </a:r>
          </a:p>
        </p:txBody>
      </p:sp>
    </p:spTree>
    <p:extLst>
      <p:ext uri="{BB962C8B-B14F-4D97-AF65-F5344CB8AC3E}">
        <p14:creationId xmlns:p14="http://schemas.microsoft.com/office/powerpoint/2010/main" val="165799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ox2D_example 2019-09-03 15-00-0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59000" y="1412875"/>
            <a:ext cx="4824413" cy="4824413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Box2D Sample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66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200" dirty="0" smtClean="0"/>
              <a:t>Box2D Sample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Set A Line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049" r="10073" b="2392"/>
          <a:stretch/>
        </p:blipFill>
        <p:spPr>
          <a:xfrm>
            <a:off x="1981387" y="1412776"/>
            <a:ext cx="5181226" cy="489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2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200" dirty="0"/>
              <a:t>Box2D Sample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Draw A Line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3958"/>
          <a:stretch/>
        </p:blipFill>
        <p:spPr>
          <a:xfrm>
            <a:off x="1619672" y="1412776"/>
            <a:ext cx="5840807" cy="491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7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200" dirty="0"/>
              <a:t>Box2D Sample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Set A Box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748" y="1412776"/>
            <a:ext cx="4536504" cy="491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65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200" dirty="0"/>
              <a:t>Box2D Sample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Draw A Box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873" y="1736812"/>
            <a:ext cx="5856254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61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/>
              <a:t>제출 기한</a:t>
            </a:r>
            <a:endParaRPr lang="en-US" altLang="ko-KR" b="1" dirty="0"/>
          </a:p>
          <a:p>
            <a:pPr lvl="1"/>
            <a:r>
              <a:rPr lang="en-US" altLang="ko-KR" dirty="0" smtClean="0"/>
              <a:t>10/9 (</a:t>
            </a:r>
            <a:r>
              <a:rPr lang="ko-KR" altLang="en-US" dirty="0" smtClean="0"/>
              <a:t>수요일</a:t>
            </a:r>
            <a:r>
              <a:rPr lang="en-US" altLang="ko-KR" dirty="0" smtClean="0"/>
              <a:t>) 23:59 PM</a:t>
            </a:r>
          </a:p>
          <a:p>
            <a:endParaRPr lang="en-US" altLang="ko-KR" dirty="0"/>
          </a:p>
          <a:p>
            <a:r>
              <a:rPr lang="ko-KR" altLang="en-US" b="1" dirty="0" smtClean="0"/>
              <a:t>채점 기준</a:t>
            </a:r>
            <a:endParaRPr lang="en-US" altLang="ko-KR" b="1" dirty="0" smtClean="0"/>
          </a:p>
          <a:p>
            <a:pPr lvl="1"/>
            <a:r>
              <a:rPr lang="ko-KR" altLang="en-US" dirty="0" smtClean="0"/>
              <a:t>기본 구현 사항을 충실히 구현하였는가</a:t>
            </a:r>
            <a:r>
              <a:rPr lang="en-US" altLang="ko-KR" dirty="0" smtClean="0"/>
              <a:t>?</a:t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 smtClean="0"/>
              <a:t>각 </a:t>
            </a:r>
            <a:r>
              <a:rPr lang="en-US" altLang="ko-KR" i="1" u="sng" dirty="0"/>
              <a:t>2</a:t>
            </a:r>
            <a:r>
              <a:rPr lang="en-US" altLang="ko-KR" i="1" u="sng" dirty="0" smtClean="0"/>
              <a:t>0pts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총 </a:t>
            </a:r>
            <a:r>
              <a:rPr lang="en-US" altLang="ko-KR" i="1" u="sng" dirty="0"/>
              <a:t>6</a:t>
            </a:r>
            <a:r>
              <a:rPr lang="en-US" altLang="ko-KR" i="1" u="sng" dirty="0" smtClean="0"/>
              <a:t>0pts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추가 구현에 대하여 보너스 점수 있음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최대</a:t>
            </a:r>
            <a:r>
              <a:rPr lang="en-US" altLang="ko-KR" dirty="0" smtClean="0"/>
              <a:t> </a:t>
            </a:r>
            <a:r>
              <a:rPr lang="en-US" altLang="ko-KR" i="1" u="sng" dirty="0" smtClean="0"/>
              <a:t>40pts</a:t>
            </a:r>
            <a:r>
              <a:rPr lang="en-US" altLang="ko-KR" dirty="0" smtClean="0"/>
              <a:t>)</a:t>
            </a:r>
            <a:endParaRPr lang="ko-KR" altLang="en-US" dirty="0"/>
          </a:p>
          <a:p>
            <a:pPr marL="0" indent="0">
              <a:buNone/>
            </a:pPr>
            <a:endParaRPr lang="en-US" altLang="ko-KR" b="1" dirty="0"/>
          </a:p>
          <a:p>
            <a:r>
              <a:rPr lang="ko-KR" altLang="en-US" b="1" dirty="0" smtClean="0"/>
              <a:t>제출 양식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학번</a:t>
            </a:r>
            <a:r>
              <a:rPr lang="en-US" altLang="ko-KR" dirty="0" smtClean="0"/>
              <a:t>_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_PA1 </a:t>
            </a:r>
            <a:r>
              <a:rPr lang="ko-KR" altLang="en-US" b="1" dirty="0" smtClean="0"/>
              <a:t>프로젝트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폴더 전체를 </a:t>
            </a:r>
            <a:r>
              <a:rPr lang="ko-KR" altLang="en-US" b="1" dirty="0"/>
              <a:t>압</a:t>
            </a:r>
            <a:r>
              <a:rPr lang="ko-KR" altLang="en-US" b="1" dirty="0" smtClean="0"/>
              <a:t>축하여 </a:t>
            </a:r>
            <a:r>
              <a:rPr lang="en-US" altLang="ko-KR" b="1" dirty="0" smtClean="0"/>
              <a:t>zip </a:t>
            </a:r>
            <a:r>
              <a:rPr lang="ko-KR" altLang="en-US" b="1" dirty="0" smtClean="0"/>
              <a:t>파일을 </a:t>
            </a:r>
            <a:r>
              <a:rPr lang="ko-KR" altLang="en-US" dirty="0" smtClean="0"/>
              <a:t> </a:t>
            </a:r>
            <a:r>
              <a:rPr lang="en-US" altLang="ko-KR" dirty="0"/>
              <a:t>@</a:t>
            </a:r>
            <a:r>
              <a:rPr lang="ko-KR" altLang="en-US" dirty="0"/>
              <a:t>조교메일 </a:t>
            </a:r>
            <a:r>
              <a:rPr lang="en-US" altLang="ko-KR" dirty="0"/>
              <a:t>: </a:t>
            </a:r>
            <a:r>
              <a:rPr lang="en-US" altLang="ko-KR" dirty="0" smtClean="0"/>
              <a:t>twoo0220@korea.ac.kr</a:t>
            </a:r>
            <a:r>
              <a:rPr lang="ko-KR" altLang="en-US" dirty="0" smtClean="0"/>
              <a:t>로 </a:t>
            </a:r>
            <a:r>
              <a:rPr lang="ko-KR" altLang="en-US" dirty="0" smtClean="0"/>
              <a:t>제출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영상 데모 파일 반드시 첨부할 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주의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Cpp</a:t>
            </a:r>
            <a:r>
              <a:rPr lang="ko-KR" altLang="en-US" dirty="0" smtClean="0"/>
              <a:t> 파일만 제출시 </a:t>
            </a:r>
            <a:r>
              <a:rPr lang="ko-KR" altLang="en-US" dirty="0" smtClean="0">
                <a:solidFill>
                  <a:srgbClr val="FF0000"/>
                </a:solidFill>
              </a:rPr>
              <a:t>감점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과제 제출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720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Box2D site</a:t>
            </a:r>
          </a:p>
          <a:p>
            <a:pPr lvl="1"/>
            <a:r>
              <a:rPr lang="en-US" altLang="ko-KR" dirty="0">
                <a:hlinkClick r:id="rId2"/>
              </a:rPr>
              <a:t>https://box2d.org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Box2D C++ Tutorials</a:t>
            </a:r>
          </a:p>
          <a:p>
            <a:pPr lvl="1"/>
            <a:r>
              <a:rPr lang="en-US" altLang="ko-KR" dirty="0">
                <a:hlinkClick r:id="rId3"/>
              </a:rPr>
              <a:t>https://www.iforce2d.net/b2dtut</a:t>
            </a:r>
            <a:r>
              <a:rPr lang="en-US" altLang="ko-KR" dirty="0" smtClean="0">
                <a:hlinkClick r:id="rId3"/>
              </a:rPr>
              <a:t>/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Video Tutorials for Box2D Physics</a:t>
            </a:r>
          </a:p>
          <a:p>
            <a:pPr lvl="1"/>
            <a:r>
              <a:rPr lang="en-US" altLang="ko-KR" dirty="0">
                <a:hlinkClick r:id="rId4"/>
              </a:rPr>
              <a:t>https://www.youtube.com/watch?v=MsRROjQJxuo&amp;list=PLRqwX-V7Uu6Zy4FyZtCHsZc_K0BrXzxfE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References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518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Rigid Body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Simulation</a:t>
            </a:r>
            <a:r>
              <a:rPr lang="ko-KR" altLang="en-US" b="1" dirty="0" smtClean="0"/>
              <a:t> 따라하기</a:t>
            </a:r>
            <a:endParaRPr lang="en-US" altLang="ko-KR" sz="1000" b="1" dirty="0" smtClean="0"/>
          </a:p>
          <a:p>
            <a:pPr marL="0" indent="0">
              <a:buNone/>
            </a:pPr>
            <a:endParaRPr lang="en-US" altLang="ko-KR" sz="1000" b="1" dirty="0"/>
          </a:p>
          <a:p>
            <a:pPr marL="857250" lvl="1" indent="-457200">
              <a:buFont typeface="+mj-lt"/>
              <a:buAutoNum type="arabicParenR"/>
            </a:pPr>
            <a:r>
              <a:rPr lang="ko-KR" altLang="en-US" dirty="0" smtClean="0"/>
              <a:t>아래 예제와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최대한 비슷하게 </a:t>
            </a:r>
            <a:r>
              <a:rPr lang="en-US" altLang="ko-KR" dirty="0" smtClean="0"/>
              <a:t>Simulation </a:t>
            </a:r>
            <a:r>
              <a:rPr lang="ko-KR" altLang="en-US" dirty="0" smtClean="0"/>
              <a:t>구현</a:t>
            </a:r>
            <a:r>
              <a:rPr lang="en-US" altLang="ko-KR" dirty="0" smtClean="0"/>
              <a:t>.</a:t>
            </a:r>
          </a:p>
          <a:p>
            <a:pPr marL="857250" lvl="1" indent="-457200">
              <a:buFont typeface="+mj-lt"/>
              <a:buAutoNum type="arabicParenR"/>
            </a:pPr>
            <a:r>
              <a:rPr lang="ko-KR" altLang="en-US" dirty="0" smtClean="0"/>
              <a:t>카메라 워킹과 </a:t>
            </a:r>
            <a:r>
              <a:rPr lang="ko-KR" altLang="en-US" dirty="0" err="1" smtClean="0"/>
              <a:t>렌더링은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OpenGL </a:t>
            </a:r>
            <a:r>
              <a:rPr lang="ko-KR" altLang="en-US" dirty="0" smtClean="0"/>
              <a:t>이용</a:t>
            </a:r>
            <a:endParaRPr lang="en-US" altLang="ko-KR" b="1" dirty="0"/>
          </a:p>
          <a:p>
            <a:endParaRPr lang="en-US" altLang="ko-KR" b="1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과제 목표</a:t>
            </a:r>
            <a:endParaRPr lang="ko-KR" altLang="en-US" dirty="0"/>
          </a:p>
        </p:txBody>
      </p:sp>
      <p:pic>
        <p:nvPicPr>
          <p:cNvPr id="4" name="concept_level_libgdx_box2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7649" y="2780928"/>
            <a:ext cx="6048672" cy="362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35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2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ko-KR" b="1" dirty="0" smtClean="0"/>
              <a:t>Map </a:t>
            </a:r>
            <a:r>
              <a:rPr lang="ko-KR" altLang="en-US" b="1" dirty="0" smtClean="0"/>
              <a:t>생성</a:t>
            </a:r>
            <a:endParaRPr lang="en-US" altLang="ko-KR" b="1" dirty="0" smtClean="0"/>
          </a:p>
          <a:p>
            <a:pPr marL="457200" indent="-457200">
              <a:buFont typeface="+mj-lt"/>
              <a:buAutoNum type="arabicPeriod"/>
            </a:pPr>
            <a:endParaRPr lang="en-US" altLang="ko-KR" sz="1800" b="1" i="1" dirty="0" smtClean="0">
              <a:solidFill>
                <a:srgbClr val="FF0000"/>
              </a:solidFill>
              <a:ea typeface="굴림" pitchFamily="50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b="1" dirty="0" smtClean="0"/>
              <a:t>Player </a:t>
            </a:r>
            <a:r>
              <a:rPr lang="ko-KR" altLang="en-US" b="1" dirty="0" smtClean="0"/>
              <a:t>생성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및 </a:t>
            </a:r>
            <a:r>
              <a:rPr lang="en-US" altLang="ko-KR" b="1" dirty="0" smtClean="0"/>
              <a:t>Interaction</a:t>
            </a:r>
          </a:p>
          <a:p>
            <a:pPr marL="457200" indent="-457200">
              <a:buFont typeface="+mj-lt"/>
              <a:buAutoNum type="arabicPeriod"/>
            </a:pPr>
            <a:endParaRPr lang="en-US" altLang="ko-KR" b="1" dirty="0"/>
          </a:p>
          <a:p>
            <a:pPr marL="457200" indent="-457200">
              <a:buFont typeface="+mj-lt"/>
              <a:buAutoNum type="arabicPeriod"/>
            </a:pPr>
            <a:r>
              <a:rPr lang="en-US" altLang="ko-KR" b="1" dirty="0" smtClean="0"/>
              <a:t>Camera Working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2200" dirty="0" smtClean="0"/>
              <a:t>과제 수행 내용</a:t>
            </a:r>
            <a:r>
              <a:rPr lang="en-US" altLang="ko-KR" sz="3100" dirty="0" smtClean="0"/>
              <a:t/>
            </a:r>
            <a:br>
              <a:rPr lang="en-US" altLang="ko-KR" sz="3100" dirty="0" smtClean="0"/>
            </a:br>
            <a:r>
              <a:rPr lang="ko-KR" altLang="en-US" dirty="0" smtClean="0"/>
              <a:t>기본 구현 사항</a:t>
            </a: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370060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Box, Line </a:t>
            </a:r>
            <a:r>
              <a:rPr lang="ko-KR" altLang="en-US" b="1" dirty="0" smtClean="0"/>
              <a:t>등 </a:t>
            </a:r>
            <a:r>
              <a:rPr lang="en-US" altLang="ko-KR" b="1" dirty="0" smtClean="0"/>
              <a:t>Shape</a:t>
            </a:r>
            <a:r>
              <a:rPr lang="ko-KR" altLang="en-US" b="1" dirty="0" smtClean="0"/>
              <a:t>을 활용하여 다양한 </a:t>
            </a:r>
            <a:r>
              <a:rPr lang="en-US" altLang="ko-KR" b="1" dirty="0" smtClean="0"/>
              <a:t>Map </a:t>
            </a:r>
            <a:r>
              <a:rPr lang="ko-KR" altLang="en-US" b="1" dirty="0" smtClean="0"/>
              <a:t>구성</a:t>
            </a:r>
            <a:endParaRPr lang="en-US" altLang="ko-KR" b="1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2200" dirty="0" smtClean="0"/>
              <a:t>기본 구현 사항</a:t>
            </a:r>
            <a:r>
              <a:rPr lang="en-US" altLang="ko-KR" sz="3100" dirty="0" smtClean="0"/>
              <a:t/>
            </a:r>
            <a:br>
              <a:rPr lang="en-US" altLang="ko-KR" sz="3100" dirty="0" smtClean="0"/>
            </a:br>
            <a:r>
              <a:rPr lang="en-US" altLang="ko-KR" dirty="0" smtClean="0"/>
              <a:t>Map </a:t>
            </a:r>
            <a:r>
              <a:rPr lang="ko-KR" altLang="en-US" dirty="0" smtClean="0"/>
              <a:t>생성</a:t>
            </a:r>
            <a:endParaRPr lang="ko-KR" altLang="en-US" i="1" dirty="0"/>
          </a:p>
        </p:txBody>
      </p:sp>
      <p:pic>
        <p:nvPicPr>
          <p:cNvPr id="4" name="내용 개체 틀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528" y="1890504"/>
            <a:ext cx="8668198" cy="1008112"/>
          </a:xfrm>
          <a:prstGeom prst="rect">
            <a:avLst/>
          </a:prstGeom>
        </p:spPr>
      </p:pic>
      <p:pic>
        <p:nvPicPr>
          <p:cNvPr id="5" name="내용 개체 틀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908" y="4912723"/>
            <a:ext cx="5354316" cy="1576289"/>
          </a:xfrm>
          <a:prstGeom prst="rect">
            <a:avLst/>
          </a:prstGeom>
        </p:spPr>
      </p:pic>
      <p:pic>
        <p:nvPicPr>
          <p:cNvPr id="6" name="내용 개체 틀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45265" y="4912723"/>
            <a:ext cx="2749605" cy="1576289"/>
          </a:xfrm>
          <a:prstGeom prst="rect">
            <a:avLst/>
          </a:prstGeom>
        </p:spPr>
      </p:pic>
      <p:pic>
        <p:nvPicPr>
          <p:cNvPr id="7" name="내용 개체 틀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909" y="3162803"/>
            <a:ext cx="5766260" cy="168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88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Clr>
                <a:srgbClr val="953735"/>
              </a:buClr>
              <a:buSzTx/>
            </a:pPr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Player </a:t>
            </a:r>
            <a:r>
              <a:rPr lang="ko-KR" altLang="en-US" sz="2000" b="1" dirty="0" smtClean="0">
                <a:solidFill>
                  <a:schemeClr val="tx1"/>
                </a:solidFill>
                <a:latin typeface="+mn-ea"/>
              </a:rPr>
              <a:t>생성하여</a:t>
            </a:r>
            <a:r>
              <a:rPr lang="en-US" altLang="ko-KR" sz="2000" b="1" dirty="0" smtClean="0">
                <a:solidFill>
                  <a:schemeClr val="tx1"/>
                </a:solidFill>
                <a:latin typeface="+mn-ea"/>
              </a:rPr>
              <a:t> Map</a:t>
            </a:r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을 돌아다니면서 </a:t>
            </a:r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Map</a:t>
            </a:r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과 </a:t>
            </a:r>
            <a:r>
              <a:rPr lang="ko-KR" altLang="en-US" sz="2000" b="1" dirty="0" smtClean="0">
                <a:solidFill>
                  <a:schemeClr val="tx1"/>
                </a:solidFill>
                <a:latin typeface="+mn-ea"/>
              </a:rPr>
              <a:t>물리적으로 </a:t>
            </a:r>
            <a:r>
              <a:rPr lang="en-US" altLang="ko-KR" sz="2000" b="1" dirty="0" smtClean="0">
                <a:solidFill>
                  <a:schemeClr val="tx1"/>
                </a:solidFill>
                <a:latin typeface="+mn-ea"/>
              </a:rPr>
              <a:t>Interaction</a:t>
            </a:r>
            <a:r>
              <a:rPr lang="ko-KR" altLang="en-US" sz="2000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하는 </a:t>
            </a:r>
            <a:r>
              <a:rPr lang="ko-KR" altLang="en-US" sz="2000" b="1" dirty="0" smtClean="0">
                <a:solidFill>
                  <a:schemeClr val="tx1"/>
                </a:solidFill>
                <a:latin typeface="+mn-ea"/>
              </a:rPr>
              <a:t>모습을 구현 한다</a:t>
            </a:r>
            <a:endParaRPr lang="en-US" altLang="ko-KR" sz="2000" b="1" dirty="0" smtClean="0">
              <a:solidFill>
                <a:schemeClr val="tx1"/>
              </a:solidFill>
              <a:latin typeface="+mn-ea"/>
            </a:endParaRPr>
          </a:p>
          <a:p>
            <a:pPr marL="342900" lvl="1" indent="-342900">
              <a:buClr>
                <a:srgbClr val="953735"/>
              </a:buClr>
              <a:buSzTx/>
            </a:pPr>
            <a:r>
              <a:rPr lang="en-US" altLang="ko-KR" sz="2000" b="1" dirty="0" smtClean="0">
                <a:solidFill>
                  <a:schemeClr val="tx1"/>
                </a:solidFill>
                <a:latin typeface="+mn-ea"/>
              </a:rPr>
              <a:t>Player</a:t>
            </a:r>
            <a:r>
              <a:rPr lang="ko-KR" altLang="en-US" sz="2000" b="1" dirty="0" smtClean="0">
                <a:solidFill>
                  <a:schemeClr val="tx1"/>
                </a:solidFill>
                <a:latin typeface="+mn-ea"/>
              </a:rPr>
              <a:t>는 </a:t>
            </a:r>
            <a:r>
              <a:rPr lang="ko-KR" altLang="en-US" sz="1900" b="1" dirty="0" smtClean="0">
                <a:solidFill>
                  <a:schemeClr val="tx1"/>
                </a:solidFill>
                <a:latin typeface="+mn-ea"/>
              </a:rPr>
              <a:t>키보드 입력을 이용하여 이동함을 원칙으로 한다</a:t>
            </a:r>
            <a:endParaRPr lang="en-US" altLang="ko-KR" sz="1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2200" dirty="0"/>
              <a:t>기본 구현 사항</a:t>
            </a:r>
            <a:r>
              <a:rPr lang="en-US" altLang="ko-KR" sz="3100" dirty="0" smtClean="0"/>
              <a:t/>
            </a:r>
            <a:br>
              <a:rPr lang="en-US" altLang="ko-KR" sz="3100" dirty="0" smtClean="0"/>
            </a:br>
            <a:r>
              <a:rPr lang="en-US" altLang="ko-KR" dirty="0" smtClean="0"/>
              <a:t>Player </a:t>
            </a:r>
            <a:r>
              <a:rPr lang="ko-KR" altLang="en-US" dirty="0" smtClean="0"/>
              <a:t>생성 및 </a:t>
            </a:r>
            <a:r>
              <a:rPr lang="en-US" altLang="ko-KR" dirty="0" smtClean="0"/>
              <a:t>Interaction</a:t>
            </a:r>
            <a:endParaRPr lang="ko-KR" altLang="en-US" i="1" dirty="0"/>
          </a:p>
        </p:txBody>
      </p:sp>
      <p:pic>
        <p:nvPicPr>
          <p:cNvPr id="4" name="concept_level_libgdx_box2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7649" y="2780928"/>
            <a:ext cx="6048672" cy="362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5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Clr>
                <a:srgbClr val="953735"/>
              </a:buClr>
              <a:buSzTx/>
            </a:pPr>
            <a:r>
              <a:rPr lang="en-US" altLang="ko-KR" sz="2000" b="1" dirty="0" smtClean="0">
                <a:solidFill>
                  <a:schemeClr val="tx1"/>
                </a:solidFill>
                <a:latin typeface="+mn-ea"/>
              </a:rPr>
              <a:t>Camera</a:t>
            </a:r>
            <a:r>
              <a:rPr lang="ko-KR" altLang="en-US" sz="2000" b="1" dirty="0" smtClean="0">
                <a:solidFill>
                  <a:schemeClr val="tx1"/>
                </a:solidFill>
                <a:latin typeface="+mn-ea"/>
              </a:rPr>
              <a:t>가 </a:t>
            </a:r>
            <a:r>
              <a:rPr lang="en-US" altLang="ko-KR" sz="2000" b="1" dirty="0" smtClean="0">
                <a:solidFill>
                  <a:schemeClr val="tx1"/>
                </a:solidFill>
                <a:latin typeface="+mn-ea"/>
              </a:rPr>
              <a:t>Map</a:t>
            </a:r>
            <a:r>
              <a:rPr lang="ko-KR" altLang="en-US" sz="2000" b="1" dirty="0" smtClean="0">
                <a:solidFill>
                  <a:schemeClr val="tx1"/>
                </a:solidFill>
                <a:latin typeface="+mn-ea"/>
              </a:rPr>
              <a:t>을 벗어나지 않으면서 </a:t>
            </a:r>
            <a:r>
              <a:rPr lang="en-US" altLang="ko-KR" sz="2000" b="1" dirty="0" smtClean="0">
                <a:solidFill>
                  <a:schemeClr val="tx1"/>
                </a:solidFill>
                <a:latin typeface="+mn-ea"/>
              </a:rPr>
              <a:t>Player</a:t>
            </a:r>
            <a:r>
              <a:rPr lang="ko-KR" altLang="en-US" sz="2000" b="1" dirty="0" smtClean="0">
                <a:solidFill>
                  <a:schemeClr val="tx1"/>
                </a:solidFill>
                <a:latin typeface="+mn-ea"/>
              </a:rPr>
              <a:t>의 움직임을 따라 동작</a:t>
            </a:r>
            <a:endParaRPr lang="en-US" altLang="ko-KR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2200" dirty="0"/>
              <a:t>기본 구현 사항</a:t>
            </a:r>
            <a:r>
              <a:rPr lang="en-US" altLang="ko-KR" sz="3100" dirty="0" smtClean="0"/>
              <a:t/>
            </a:r>
            <a:br>
              <a:rPr lang="en-US" altLang="ko-KR" sz="3100" dirty="0" smtClean="0"/>
            </a:br>
            <a:r>
              <a:rPr lang="en-US" altLang="ko-KR" dirty="0" smtClean="0"/>
              <a:t>Camera Walking</a:t>
            </a:r>
            <a:endParaRPr lang="ko-KR" altLang="en-US" sz="4000" i="1" dirty="0"/>
          </a:p>
        </p:txBody>
      </p:sp>
      <p:pic>
        <p:nvPicPr>
          <p:cNvPr id="4" name="concept_level_libgdx_box2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7649" y="2780928"/>
            <a:ext cx="6048672" cy="362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505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b="1" dirty="0"/>
              <a:t>Joint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설정을 통한 움직이는 </a:t>
            </a:r>
            <a:r>
              <a:rPr lang="en-US" altLang="ko-KR" b="1" dirty="0" smtClean="0"/>
              <a:t>Box </a:t>
            </a:r>
            <a:r>
              <a:rPr lang="ko-KR" altLang="en-US" b="1" dirty="0" smtClean="0"/>
              <a:t>구현</a:t>
            </a:r>
            <a:endParaRPr lang="en-US" altLang="ko-KR" b="1" dirty="0"/>
          </a:p>
          <a:p>
            <a:pPr marL="400050" lvl="1" indent="0">
              <a:buNone/>
            </a:pPr>
            <a:endParaRPr lang="en-US" altLang="ko-KR" sz="1800" b="1" i="1" dirty="0" smtClean="0">
              <a:solidFill>
                <a:srgbClr val="FF0000"/>
              </a:solidFill>
              <a:ea typeface="굴림" pitchFamily="50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b="1" dirty="0" smtClean="0"/>
              <a:t>도르</a:t>
            </a:r>
            <a:r>
              <a:rPr lang="ko-KR" altLang="en-US" b="1" dirty="0"/>
              <a:t>래</a:t>
            </a:r>
            <a:r>
              <a:rPr lang="ko-KR" altLang="en-US" b="1" dirty="0" smtClean="0"/>
              <a:t> 구현</a:t>
            </a:r>
            <a:endParaRPr lang="en-US" altLang="ko-KR" b="1" dirty="0" smtClean="0"/>
          </a:p>
          <a:p>
            <a:pPr marL="457200" indent="-457200">
              <a:buFont typeface="+mj-lt"/>
              <a:buAutoNum type="arabicPeriod"/>
            </a:pPr>
            <a:endParaRPr lang="en-US" altLang="ko-KR" sz="1800" b="1" i="1" dirty="0" smtClean="0">
              <a:solidFill>
                <a:srgbClr val="FF0000"/>
              </a:solidFill>
              <a:ea typeface="굴림" pitchFamily="50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b="1" dirty="0" smtClean="0">
                <a:latin typeface="+mn-ea"/>
              </a:rPr>
              <a:t>Water </a:t>
            </a:r>
            <a:r>
              <a:rPr lang="ko-KR" altLang="en-US" b="1" dirty="0" smtClean="0">
                <a:latin typeface="+mn-ea"/>
              </a:rPr>
              <a:t>구현</a:t>
            </a:r>
            <a:endParaRPr lang="en-US" altLang="ko-KR" b="1" dirty="0" smtClean="0"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2200" dirty="0" smtClean="0"/>
              <a:t>과제 수행 내용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추가 구현 사항</a:t>
            </a:r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296292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b="1" dirty="0" smtClean="0"/>
              <a:t>물체가 위에 있을 때 무게에 따라 움직이는 </a:t>
            </a:r>
            <a:r>
              <a:rPr lang="en-US" altLang="ko-KR" b="1" dirty="0" smtClean="0"/>
              <a:t>Box </a:t>
            </a:r>
            <a:r>
              <a:rPr lang="ko-KR" altLang="en-US" b="1" dirty="0" smtClean="0"/>
              <a:t>구현</a:t>
            </a:r>
            <a:endParaRPr lang="en-US" altLang="ko-KR" b="1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b="1" dirty="0" smtClean="0"/>
              <a:t>모터로 회전하는 </a:t>
            </a:r>
            <a:r>
              <a:rPr lang="en-US" altLang="ko-KR" b="1" dirty="0" smtClean="0"/>
              <a:t>Box </a:t>
            </a:r>
            <a:r>
              <a:rPr lang="ko-KR" altLang="en-US" b="1" dirty="0" smtClean="0"/>
              <a:t>구현</a:t>
            </a:r>
            <a:endParaRPr lang="en-US" altLang="ko-KR" b="1" dirty="0"/>
          </a:p>
          <a:p>
            <a:pPr marL="400050" lvl="1" indent="0">
              <a:buNone/>
            </a:pPr>
            <a:endParaRPr lang="en-US" altLang="ko-KR" sz="1800" b="1" i="1" dirty="0" smtClean="0">
              <a:solidFill>
                <a:srgbClr val="FF0000"/>
              </a:solidFill>
              <a:ea typeface="굴림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000" dirty="0" smtClean="0"/>
              <a:t>추가 구현 사항</a:t>
            </a:r>
            <a:r>
              <a:rPr lang="en-US" altLang="ko-KR" sz="3200" dirty="0"/>
              <a:t/>
            </a:r>
            <a:br>
              <a:rPr lang="en-US" altLang="ko-KR" sz="3200" dirty="0"/>
            </a:br>
            <a:r>
              <a:rPr lang="en-US" altLang="ko-KR" sz="3200" dirty="0" smtClean="0"/>
              <a:t>Joint </a:t>
            </a:r>
            <a:r>
              <a:rPr lang="ko-KR" altLang="en-US" sz="3200" dirty="0" smtClean="0"/>
              <a:t>설정을 통한 움직이는 </a:t>
            </a:r>
            <a:r>
              <a:rPr lang="en-US" altLang="ko-KR" sz="3200" dirty="0" smtClean="0"/>
              <a:t>Box </a:t>
            </a:r>
            <a:r>
              <a:rPr lang="ko-KR" altLang="en-US" sz="3200" dirty="0" smtClean="0"/>
              <a:t>구현</a:t>
            </a:r>
            <a:endParaRPr lang="ko-KR" altLang="en-US" sz="3200" dirty="0"/>
          </a:p>
        </p:txBody>
      </p:sp>
      <p:pic>
        <p:nvPicPr>
          <p:cNvPr id="5" name="concept_level_libgdx_box2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7248" y="2512328"/>
            <a:ext cx="6048672" cy="3629203"/>
          </a:xfrm>
          <a:prstGeom prst="rect">
            <a:avLst/>
          </a:prstGeom>
        </p:spPr>
      </p:pic>
      <p:pic>
        <p:nvPicPr>
          <p:cNvPr id="6" name="concept_level_libgdx_box2d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35714" r="28571"/>
          <a:stretch>
            <a:fillRect/>
          </a:stretch>
        </p:blipFill>
        <p:spPr>
          <a:xfrm>
            <a:off x="6804248" y="2512328"/>
            <a:ext cx="2160240" cy="36292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66553" y="6141531"/>
            <a:ext cx="2110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+mn-ea"/>
                <a:ea typeface="+mn-ea"/>
              </a:rPr>
              <a:t>조인트</a:t>
            </a:r>
            <a:r>
              <a:rPr lang="en-US" altLang="ko-KR" dirty="0" smtClean="0">
                <a:latin typeface="+mn-ea"/>
                <a:ea typeface="+mn-ea"/>
              </a:rPr>
              <a:t> </a:t>
            </a:r>
            <a:r>
              <a:rPr lang="ko-KR" altLang="en-US" dirty="0" smtClean="0">
                <a:latin typeface="+mn-ea"/>
                <a:ea typeface="+mn-ea"/>
              </a:rPr>
              <a:t>설정된 </a:t>
            </a:r>
            <a:r>
              <a:rPr lang="en-US" altLang="ko-KR" dirty="0" smtClean="0">
                <a:latin typeface="+mn-ea"/>
                <a:ea typeface="+mn-ea"/>
              </a:rPr>
              <a:t>Box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44754" y="6141531"/>
            <a:ext cx="1879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+mn-ea"/>
                <a:ea typeface="+mn-ea"/>
              </a:rPr>
              <a:t>모터 조인트 </a:t>
            </a:r>
            <a:r>
              <a:rPr lang="en-US" altLang="ko-KR" dirty="0" smtClean="0">
                <a:latin typeface="+mn-ea"/>
                <a:ea typeface="+mn-ea"/>
              </a:rPr>
              <a:t>Box</a:t>
            </a:r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0872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8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도르래를 이용한 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Map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 탈출 신 구성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도르래는 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Joint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와 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Box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를 활용하여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구현한다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/>
            </a:r>
            <a:br>
              <a:rPr lang="en-US" altLang="ko-KR" b="1" dirty="0" smtClean="0">
                <a:solidFill>
                  <a:schemeClr val="tx1"/>
                </a:solidFill>
                <a:latin typeface="+mn-ea"/>
              </a:rPr>
            </a:br>
            <a:endParaRPr lang="en-US" altLang="ko-KR" sz="1800" b="1" i="1" dirty="0" smtClean="0">
              <a:solidFill>
                <a:srgbClr val="FF0000"/>
              </a:solidFill>
              <a:ea typeface="굴림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000" dirty="0"/>
              <a:t>추가 구현 사항</a:t>
            </a:r>
            <a:r>
              <a:rPr lang="en-US" altLang="ko-KR" sz="3200" dirty="0"/>
              <a:t/>
            </a:r>
            <a:br>
              <a:rPr lang="en-US" altLang="ko-KR" sz="3200" dirty="0"/>
            </a:br>
            <a:r>
              <a:rPr lang="ko-KR" altLang="en-US" sz="3200" dirty="0" smtClean="0"/>
              <a:t>도르래 구현</a:t>
            </a:r>
            <a:endParaRPr lang="ko-KR" altLang="en-US" sz="3200" dirty="0"/>
          </a:p>
        </p:txBody>
      </p:sp>
      <p:pic>
        <p:nvPicPr>
          <p:cNvPr id="5" name="concept_level_libgdx_box2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7649" y="2608109"/>
            <a:ext cx="6048672" cy="362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64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250</Words>
  <Application>Microsoft Office PowerPoint</Application>
  <PresentationFormat>화면 슬라이드 쇼(4:3)</PresentationFormat>
  <Paragraphs>92</Paragraphs>
  <Slides>18</Slides>
  <Notes>1</Notes>
  <HiddenSlides>0</HiddenSlides>
  <MMClips>8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Corbel</vt:lpstr>
      <vt:lpstr>Tahoma</vt:lpstr>
      <vt:lpstr>굴림</vt:lpstr>
      <vt:lpstr>맑은 고딕</vt:lpstr>
      <vt:lpstr>Arial</vt:lpstr>
      <vt:lpstr>Wingdings</vt:lpstr>
      <vt:lpstr>Office 테마</vt:lpstr>
      <vt:lpstr> PA #1 : Rigid Body Simulation</vt:lpstr>
      <vt:lpstr>과제 목표</vt:lpstr>
      <vt:lpstr>과제 수행 내용 기본 구현 사항</vt:lpstr>
      <vt:lpstr>기본 구현 사항 Map 생성</vt:lpstr>
      <vt:lpstr>기본 구현 사항 Player 생성 및 Interaction</vt:lpstr>
      <vt:lpstr>기본 구현 사항 Camera Walking</vt:lpstr>
      <vt:lpstr>과제 수행 내용 추가 구현 사항</vt:lpstr>
      <vt:lpstr>추가 구현 사항 Joint 설정을 통한 움직이는 Box 구현</vt:lpstr>
      <vt:lpstr>추가 구현 사항 도르래 구현</vt:lpstr>
      <vt:lpstr>추가 구현 사항 Water 구현</vt:lpstr>
      <vt:lpstr>코드 구조도</vt:lpstr>
      <vt:lpstr>Box2D Sample</vt:lpstr>
      <vt:lpstr>Box2D Sample Set A Line</vt:lpstr>
      <vt:lpstr>Box2D Sample Draw A Line</vt:lpstr>
      <vt:lpstr>Box2D Sample Set A Box</vt:lpstr>
      <vt:lpstr>Box2D Sample Draw A Box</vt:lpstr>
      <vt:lpstr>과제 제출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2019-09-03T06:43:17Z</dcterms:created>
  <dcterms:modified xsi:type="dcterms:W3CDTF">2019-09-09T04:08:13Z</dcterms:modified>
</cp:coreProperties>
</file>